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3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4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16.xml" ContentType="application/vnd.openxmlformats-officedocument.theme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7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8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9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20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  <p:sldMasterId id="2147483817" r:id="rId14"/>
    <p:sldMasterId id="2147483830" r:id="rId15"/>
    <p:sldMasterId id="2147483843" r:id="rId16"/>
    <p:sldMasterId id="2147483856" r:id="rId17"/>
    <p:sldMasterId id="2147483869" r:id="rId18"/>
    <p:sldMasterId id="2147483882" r:id="rId19"/>
    <p:sldMasterId id="2147483895" r:id="rId20"/>
    <p:sldMasterId id="2147483908" r:id="rId21"/>
  </p:sldMasterIdLst>
  <p:notesMasterIdLst>
    <p:notesMasterId r:id="rId62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84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4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4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4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09E65C5-2B01-4DC6-A068-52EAF17BBD9F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240" y="1143000"/>
            <a:ext cx="5476680" cy="3081240"/>
          </a:xfrm>
          <a:prstGeom prst="rect">
            <a:avLst/>
          </a:prstGeom>
        </p:spPr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640" cy="3594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Segoe UI"/>
              </a:rPr>
              <a:t>ID=d924773e-9a16-4d6d-9803-8cb819e99682</a:t>
            </a:r>
            <a:endParaRPr lang="en-US" sz="2000" b="0" strike="noStrike" spc="-1">
              <a:latin typeface="Arial"/>
            </a:endParaRPr>
          </a:p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Segoe UI"/>
              </a:rPr>
              <a:t>Recipe=text_billboard</a:t>
            </a:r>
            <a:endParaRPr lang="en-US" sz="2000" b="0" strike="noStrike" spc="-1">
              <a:latin typeface="Arial"/>
            </a:endParaRPr>
          </a:p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Segoe UI"/>
              </a:rPr>
              <a:t>Type=TextOnly</a:t>
            </a:r>
            <a:endParaRPr lang="en-US" sz="2000" b="0" strike="noStrike" spc="-1">
              <a:latin typeface="Arial"/>
            </a:endParaRPr>
          </a:p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Segoe UI"/>
              </a:rPr>
              <a:t>Variant=0</a:t>
            </a:r>
            <a:endParaRPr lang="en-US" sz="2000" b="0" strike="noStrike" spc="-1">
              <a:latin typeface="Arial"/>
            </a:endParaRPr>
          </a:p>
          <a:p>
            <a:pPr marL="216000" indent="-210960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latin typeface="Segoe UI"/>
              </a:rPr>
              <a:t>FamilyID=AccentBoxWalbaum_Zero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7" name="CustomShape 3"/>
          <p:cNvSpPr/>
          <p:nvPr/>
        </p:nvSpPr>
        <p:spPr>
          <a:xfrm>
            <a:off x="3884760" y="8685360"/>
            <a:ext cx="296604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C1E1C0EF-7266-4C9A-AE67-D458BE420F0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0280" cy="3080160"/>
          </a:xfrm>
          <a:prstGeom prst="rect">
            <a:avLst/>
          </a:prstGeom>
        </p:spPr>
      </p:sp>
      <p:sp>
        <p:nvSpPr>
          <p:cNvPr id="10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0280" cy="359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0" name="CustomShape 3"/>
          <p:cNvSpPr/>
          <p:nvPr/>
        </p:nvSpPr>
        <p:spPr>
          <a:xfrm>
            <a:off x="3884760" y="8685360"/>
            <a:ext cx="2965680" cy="45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A306F74-74D2-493B-B8D8-5624814A6A7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3560"/>
            <a:ext cx="6701400" cy="3769560"/>
          </a:xfrm>
          <a:prstGeom prst="rect">
            <a:avLst/>
          </a:prstGeom>
        </p:spPr>
      </p:sp>
      <p:sp>
        <p:nvSpPr>
          <p:cNvPr id="10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040" cy="4523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000" b="0" strike="noStrike" spc="-1">
                <a:latin typeface="Arial"/>
              </a:rPr>
              <a:t>Presymptomatic Transmission (not common incl. SARS) – people can pass along virus before they start showing symptoms</a:t>
            </a: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000" b="0" strike="noStrike" spc="-1">
                <a:latin typeface="Arial"/>
              </a:rPr>
              <a:t>Asymptiomatic Transimission (not common incl. SARS) – some people pass along virus without actually getting sick themselves</a:t>
            </a:r>
          </a:p>
          <a:p>
            <a:pPr marL="800280" lvl="1" indent="-34056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000" b="0" strike="noStrike" spc="-1">
                <a:latin typeface="Arial"/>
              </a:rPr>
              <a:t>Viable Transmission in Smaller Saliva Droplets</a:t>
            </a:r>
          </a:p>
          <a:p>
            <a:pPr marL="800280" lvl="1" indent="-34056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000" b="0" strike="noStrike" spc="-1">
                <a:latin typeface="Arial"/>
              </a:rPr>
              <a:t>Really High Viral Load – Enough for Infectious Dose</a:t>
            </a: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lang="en-US" sz="2000" b="0" strike="noStrike" spc="-1">
                <a:latin typeface="Arial"/>
              </a:rPr>
              <a:t>Virus infection </a:t>
            </a:r>
            <a:r>
              <a:rPr lang="en-US" sz="2000" b="0" strike="noStrike" spc="-1">
                <a:solidFill>
                  <a:srgbClr val="202124"/>
                </a:solidFill>
                <a:latin typeface="Roboto"/>
              </a:rPr>
              <a:t>≠ Symptoms. Immune Response = Symptoms</a:t>
            </a:r>
            <a:endParaRPr lang="en-US" sz="20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202124"/>
              </a:buClr>
              <a:buFont typeface="+mj-lt"/>
              <a:buAutoNum type="arabicPeriod"/>
            </a:pPr>
            <a:r>
              <a:rPr lang="en-US" sz="2000" b="0" strike="noStrike" spc="-1">
                <a:solidFill>
                  <a:srgbClr val="202124"/>
                </a:solidFill>
                <a:latin typeface="Roboto"/>
              </a:rPr>
              <a:t>Peak Viral Load occurs Before or Onset of Symptoms (SARS 10 days after)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202124"/>
                </a:solidFill>
                <a:latin typeface="Roboto"/>
              </a:rPr>
              <a:t>Easy portability, higher concentration, lower viral load threshold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093" name="CustomShape 3"/>
          <p:cNvSpPr/>
          <p:nvPr/>
        </p:nvSpPr>
        <p:spPr>
          <a:xfrm>
            <a:off x="4399200" y="9555480"/>
            <a:ext cx="3370320" cy="50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E46F139D-205A-47C0-86F0-24E08B162DF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694487" cy="3765550"/>
          </a:xfrm>
          <a:prstGeom prst="rect">
            <a:avLst/>
          </a:prstGeom>
        </p:spPr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2160" cy="45205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6" name="CustomShape 3"/>
          <p:cNvSpPr/>
          <p:nvPr/>
        </p:nvSpPr>
        <p:spPr>
          <a:xfrm>
            <a:off x="4399200" y="9555480"/>
            <a:ext cx="3367440" cy="4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9B442D07-AA28-4ECD-8083-07C6DF55FEC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694487" cy="3765550"/>
          </a:xfrm>
          <a:prstGeom prst="rect">
            <a:avLst/>
          </a:prstGeom>
        </p:spPr>
      </p:sp>
      <p:sp>
        <p:nvSpPr>
          <p:cNvPr id="109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2160" cy="45205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099" name="CustomShape 3"/>
          <p:cNvSpPr/>
          <p:nvPr/>
        </p:nvSpPr>
        <p:spPr>
          <a:xfrm>
            <a:off x="4399200" y="9555480"/>
            <a:ext cx="3367440" cy="49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D8D3C14C-C115-4DE4-AC07-9A21567EA4F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1528920" y="1473120"/>
            <a:ext cx="9138240" cy="3001680"/>
          </a:xfrm>
          <a:prstGeom prst="rect">
            <a:avLst/>
          </a:prstGeom>
          <a:solidFill>
            <a:srgbClr val="FFFFFF"/>
          </a:solidFill>
          <a:ln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666000" y="1533600"/>
            <a:ext cx="10911240" cy="3785040"/>
          </a:xfrm>
          <a:prstGeom prst="rect">
            <a:avLst/>
          </a:prstGeom>
          <a:solidFill>
            <a:srgbClr val="FFFFFF"/>
          </a:solidFill>
          <a:ln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2"/>
          <p:cNvSpPr/>
          <p:nvPr/>
        </p:nvSpPr>
        <p:spPr>
          <a:xfrm>
            <a:off x="609120" y="2964960"/>
            <a:ext cx="122400" cy="90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3"/>
          <p:cNvSpPr/>
          <p:nvPr/>
        </p:nvSpPr>
        <p:spPr>
          <a:xfrm rot="5400000">
            <a:off x="7366320" y="3424320"/>
            <a:ext cx="2097360" cy="324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2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558360" y="4981320"/>
            <a:ext cx="11129040" cy="817200"/>
          </a:xfrm>
          <a:prstGeom prst="rect">
            <a:avLst/>
          </a:prstGeom>
          <a:solidFill>
            <a:srgbClr val="FFFFFF"/>
          </a:solidFill>
          <a:ln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2"/>
          <p:cNvSpPr/>
          <p:nvPr/>
        </p:nvSpPr>
        <p:spPr>
          <a:xfrm>
            <a:off x="498960" y="5118480"/>
            <a:ext cx="140400" cy="54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666000" y="1533600"/>
            <a:ext cx="10911240" cy="3785040"/>
          </a:xfrm>
          <a:prstGeom prst="rect">
            <a:avLst/>
          </a:prstGeom>
          <a:solidFill>
            <a:srgbClr val="FFFFFF"/>
          </a:solidFill>
          <a:ln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2"/>
          <p:cNvSpPr/>
          <p:nvPr/>
        </p:nvSpPr>
        <p:spPr>
          <a:xfrm>
            <a:off x="609120" y="2964960"/>
            <a:ext cx="122400" cy="90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CustomShape 3"/>
          <p:cNvSpPr/>
          <p:nvPr/>
        </p:nvSpPr>
        <p:spPr>
          <a:xfrm rot="5400000">
            <a:off x="7366320" y="3424320"/>
            <a:ext cx="2097360" cy="324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0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666000" y="1533600"/>
            <a:ext cx="10911240" cy="3785040"/>
          </a:xfrm>
          <a:prstGeom prst="rect">
            <a:avLst/>
          </a:prstGeom>
          <a:solidFill>
            <a:srgbClr val="FFFFFF"/>
          </a:solidFill>
          <a:ln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"/>
          <p:cNvSpPr/>
          <p:nvPr/>
        </p:nvSpPr>
        <p:spPr>
          <a:xfrm>
            <a:off x="609120" y="2964960"/>
            <a:ext cx="122400" cy="90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3"/>
          <p:cNvSpPr/>
          <p:nvPr/>
        </p:nvSpPr>
        <p:spPr>
          <a:xfrm rot="5400000">
            <a:off x="7366320" y="3424320"/>
            <a:ext cx="2097360" cy="324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2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0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 rot="5400000">
            <a:off x="5324040" y="363240"/>
            <a:ext cx="66960" cy="542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5099400" y="2935440"/>
            <a:ext cx="6211800" cy="1224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666000" y="1533600"/>
            <a:ext cx="10911240" cy="3785040"/>
          </a:xfrm>
          <a:prstGeom prst="rect">
            <a:avLst/>
          </a:prstGeom>
          <a:solidFill>
            <a:srgbClr val="FFFFFF"/>
          </a:solidFill>
          <a:ln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609120" y="2964960"/>
            <a:ext cx="122400" cy="90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3"/>
          <p:cNvSpPr/>
          <p:nvPr/>
        </p:nvSpPr>
        <p:spPr>
          <a:xfrm rot="5400000">
            <a:off x="7366320" y="3424320"/>
            <a:ext cx="2097360" cy="324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558360" y="4981320"/>
            <a:ext cx="11129040" cy="817200"/>
          </a:xfrm>
          <a:prstGeom prst="rect">
            <a:avLst/>
          </a:prstGeom>
          <a:solidFill>
            <a:srgbClr val="FFFFFF"/>
          </a:solidFill>
          <a:ln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2"/>
          <p:cNvSpPr/>
          <p:nvPr/>
        </p:nvSpPr>
        <p:spPr>
          <a:xfrm>
            <a:off x="498960" y="5118480"/>
            <a:ext cx="140400" cy="54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 rot="5400000">
            <a:off x="5323680" y="363240"/>
            <a:ext cx="67320" cy="54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"/>
          <p:cNvSpPr/>
          <p:nvPr/>
        </p:nvSpPr>
        <p:spPr>
          <a:xfrm>
            <a:off x="5099400" y="2935440"/>
            <a:ext cx="6212160" cy="126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558360" y="0"/>
            <a:ext cx="11161800" cy="2013120"/>
          </a:xfrm>
          <a:prstGeom prst="rect">
            <a:avLst/>
          </a:prstGeom>
          <a:solidFill>
            <a:srgbClr val="FFFFFF"/>
          </a:solidFill>
          <a:ln w="936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7674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"/>
          <p:cNvSpPr/>
          <p:nvPr/>
        </p:nvSpPr>
        <p:spPr>
          <a:xfrm>
            <a:off x="498960" y="787320"/>
            <a:ext cx="122400" cy="69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hyperlink" Target="https://www.baruch.cuny.edu/nycdata/population-geography/pop-demography.htm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1.xml"/><Relationship Id="rId6" Type="http://schemas.openxmlformats.org/officeDocument/2006/relationships/hyperlink" Target="https://www.cdc.gov/nchs/data/nhsr/nhsr122-508.pdf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CustomShape 1"/>
          <p:cNvSpPr/>
          <p:nvPr/>
        </p:nvSpPr>
        <p:spPr>
          <a:xfrm>
            <a:off x="1806120" y="1828800"/>
            <a:ext cx="8580600" cy="209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NYC Subway Social Distancing Risk Analysis</a:t>
            </a:r>
            <a:br/>
            <a:endParaRPr lang="en-US" sz="3200" b="0" strike="noStrike" spc="-1">
              <a:latin typeface="Arial"/>
            </a:endParaRPr>
          </a:p>
          <a:p>
            <a:pPr algn="ctr">
              <a:lnSpc>
                <a:spcPct val="12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CSCI 740 – Modeling and Simulation</a:t>
            </a:r>
            <a:br/>
            <a:r>
              <a:rPr lang="en-US" sz="32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Hunter College Fall 2020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6" name="CustomShape 2"/>
          <p:cNvSpPr/>
          <p:nvPr/>
        </p:nvSpPr>
        <p:spPr>
          <a:xfrm>
            <a:off x="2443320" y="4318920"/>
            <a:ext cx="7305840" cy="103716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Alex Washburn, Andrew Lee, Kamil Sachryn,  Chuanyao Lin, Ye Paing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CustomShape 1"/>
          <p:cNvSpPr/>
          <p:nvPr/>
        </p:nvSpPr>
        <p:spPr>
          <a:xfrm>
            <a:off x="5708520" y="882000"/>
            <a:ext cx="4729320" cy="110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5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many people can safely fit on the subway?</a:t>
            </a:r>
            <a:endParaRPr lang="en-US" sz="3500" b="0" strike="noStrike" spc="-1">
              <a:latin typeface="Arial"/>
            </a:endParaRPr>
          </a:p>
        </p:txBody>
      </p:sp>
      <p:pic>
        <p:nvPicPr>
          <p:cNvPr id="919" name="Picture 2" descr="Interior of an unrefurbished R160A car"/>
          <p:cNvPicPr/>
          <p:nvPr/>
        </p:nvPicPr>
        <p:blipFill>
          <a:blip r:embed="rId2">
            <a:alphaModFix amt="35000"/>
          </a:blip>
          <a:srcRect t="18147" b="24973"/>
          <a:stretch/>
        </p:blipFill>
        <p:spPr>
          <a:xfrm>
            <a:off x="5659920" y="609480"/>
            <a:ext cx="5537880" cy="2360520"/>
          </a:xfrm>
          <a:prstGeom prst="rect">
            <a:avLst/>
          </a:prstGeom>
          <a:ln>
            <a:noFill/>
          </a:ln>
        </p:spPr>
      </p:pic>
      <p:pic>
        <p:nvPicPr>
          <p:cNvPr id="920" name="Picture 6"/>
          <p:cNvPicPr/>
          <p:nvPr/>
        </p:nvPicPr>
        <p:blipFill>
          <a:blip r:embed="rId3"/>
          <a:stretch/>
        </p:blipFill>
        <p:spPr>
          <a:xfrm>
            <a:off x="779400" y="972720"/>
            <a:ext cx="3683520" cy="2448720"/>
          </a:xfrm>
          <a:prstGeom prst="rect">
            <a:avLst/>
          </a:prstGeom>
          <a:ln>
            <a:noFill/>
          </a:ln>
        </p:spPr>
      </p:pic>
      <p:pic>
        <p:nvPicPr>
          <p:cNvPr id="921" name="Picture 2" descr="Social distancing: What it is and why it's the best tool we have to fight  the coronavirus | Human World | EarthSky"/>
          <p:cNvPicPr/>
          <p:nvPr/>
        </p:nvPicPr>
        <p:blipFill>
          <a:blip r:embed="rId4"/>
          <a:stretch/>
        </p:blipFill>
        <p:spPr>
          <a:xfrm>
            <a:off x="757800" y="3912480"/>
            <a:ext cx="3855240" cy="2572560"/>
          </a:xfrm>
          <a:prstGeom prst="rect">
            <a:avLst/>
          </a:prstGeom>
          <a:ln>
            <a:noFill/>
          </a:ln>
        </p:spPr>
      </p:pic>
      <p:sp>
        <p:nvSpPr>
          <p:cNvPr id="922" name="CustomShape 2"/>
          <p:cNvSpPr/>
          <p:nvPr/>
        </p:nvSpPr>
        <p:spPr>
          <a:xfrm>
            <a:off x="793800" y="483480"/>
            <a:ext cx="22446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 Average Waistline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23" name="CustomShape 3"/>
          <p:cNvSpPr/>
          <p:nvPr/>
        </p:nvSpPr>
        <p:spPr>
          <a:xfrm>
            <a:off x="735840" y="3472920"/>
            <a:ext cx="2589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 3ft Distancing Radius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24" name="CustomShape 4"/>
          <p:cNvSpPr/>
          <p:nvPr/>
        </p:nvSpPr>
        <p:spPr>
          <a:xfrm>
            <a:off x="5414760" y="3544560"/>
            <a:ext cx="28800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3. Corner and Edge Cases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25" name="Picture 9" descr="Diagram&#10;&#10;Description automatically generated"/>
          <p:cNvPicPr/>
          <p:nvPr/>
        </p:nvPicPr>
        <p:blipFill>
          <a:blip r:embed="rId5"/>
          <a:stretch/>
        </p:blipFill>
        <p:spPr>
          <a:xfrm>
            <a:off x="5327640" y="3885480"/>
            <a:ext cx="3855240" cy="2626560"/>
          </a:xfrm>
          <a:prstGeom prst="rect">
            <a:avLst/>
          </a:prstGeom>
          <a:ln>
            <a:noFill/>
          </a:ln>
        </p:spPr>
      </p:pic>
      <p:sp>
        <p:nvSpPr>
          <p:cNvPr id="926" name="CustomShape 5"/>
          <p:cNvSpPr/>
          <p:nvPr/>
        </p:nvSpPr>
        <p:spPr>
          <a:xfrm>
            <a:off x="9437040" y="4003920"/>
            <a:ext cx="2456640" cy="173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Sources:</a:t>
            </a:r>
            <a:endParaRPr lang="en-US" sz="1200" b="0" strike="noStrike" spc="-1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Body Measurement of U.S. citizens from 1999 to 2016 research paper: </a:t>
            </a:r>
            <a:r>
              <a:rPr lang="en-US" sz="1200" b="0" u="sng" strike="noStrike" spc="-1">
                <a:solidFill>
                  <a:srgbClr val="2998E3"/>
                </a:solidFill>
                <a:uFillTx/>
                <a:latin typeface="Arial"/>
                <a:ea typeface="DejaVu Sans"/>
                <a:hlinkClick r:id="rId6"/>
              </a:rPr>
              <a:t>https://www.cdc.gov/nchs/data/nhsr/nhsr122-508.pdf</a:t>
            </a:r>
            <a:endParaRPr lang="en-US" sz="1200" b="0" strike="noStrike" spc="-1"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Population of Males and Females in NYC: </a:t>
            </a:r>
            <a:r>
              <a:rPr lang="en-US" sz="1200" b="0" u="sng" strike="noStrike" spc="-1">
                <a:solidFill>
                  <a:srgbClr val="2998E3"/>
                </a:solidFill>
                <a:uFillTx/>
                <a:latin typeface="Arial"/>
                <a:ea typeface="DejaVu Sans"/>
                <a:hlinkClick r:id="rId7"/>
              </a:rPr>
              <a:t>https://www.baruch.cuny.edu/nycdata/population-geography/pop-demography.htm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CustomShape 1"/>
          <p:cNvSpPr/>
          <p:nvPr/>
        </p:nvSpPr>
        <p:spPr>
          <a:xfrm>
            <a:off x="981000" y="530640"/>
            <a:ext cx="10006560" cy="110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5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many people can safely fit on the subway?</a:t>
            </a:r>
            <a:endParaRPr lang="en-US" sz="3500" b="0" strike="noStrike" spc="-1">
              <a:latin typeface="Arial"/>
            </a:endParaRPr>
          </a:p>
        </p:txBody>
      </p:sp>
      <p:pic>
        <p:nvPicPr>
          <p:cNvPr id="928" name="Picture 11" descr="calculating - Liberal Dictionary"/>
          <p:cNvPicPr/>
          <p:nvPr/>
        </p:nvPicPr>
        <p:blipFill>
          <a:blip r:embed="rId2"/>
          <a:stretch/>
        </p:blipFill>
        <p:spPr>
          <a:xfrm>
            <a:off x="981000" y="2353680"/>
            <a:ext cx="3924360" cy="2209680"/>
          </a:xfrm>
          <a:prstGeom prst="rect">
            <a:avLst/>
          </a:prstGeom>
          <a:ln>
            <a:noFill/>
          </a:ln>
        </p:spPr>
      </p:pic>
      <p:pic>
        <p:nvPicPr>
          <p:cNvPr id="929" name="Picture 13" descr="Calculating the Projected ROI on your Supply Chain Planning Project -  Supply Chain Link Blog - Arkieva"/>
          <p:cNvPicPr/>
          <p:nvPr/>
        </p:nvPicPr>
        <p:blipFill>
          <a:blip r:embed="rId3"/>
          <a:stretch/>
        </p:blipFill>
        <p:spPr>
          <a:xfrm>
            <a:off x="981000" y="4565880"/>
            <a:ext cx="3924360" cy="1820520"/>
          </a:xfrm>
          <a:prstGeom prst="rect">
            <a:avLst/>
          </a:prstGeom>
          <a:ln>
            <a:noFill/>
          </a:ln>
        </p:spPr>
      </p:pic>
      <p:sp>
        <p:nvSpPr>
          <p:cNvPr id="930" name="CustomShape 2"/>
          <p:cNvSpPr/>
          <p:nvPr/>
        </p:nvSpPr>
        <p:spPr>
          <a:xfrm>
            <a:off x="5524200" y="2557800"/>
            <a:ext cx="5171040" cy="31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RESULTS: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Radius of each human body is ~ 0.16m.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Radius of one “bubble” from the center of human body is ~ 1.075m.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Area of the train car is 54.65m^2 (18.35m x 2.98m)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Area of a full-sized bubble is 3.44m^2 (Corner bubble is ¼ and Edge bubble is ½.)</a:t>
            </a:r>
            <a:endParaRPr lang="en-US" sz="18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Safe Capacity (# of people a train car hold while having everyone safely social distanced) = </a:t>
            </a:r>
            <a:r>
              <a:rPr lang="en-US" sz="2000" b="0" strike="noStrike" spc="-1">
                <a:solidFill>
                  <a:srgbClr val="007C80"/>
                </a:solidFill>
                <a:latin typeface="Arial"/>
                <a:ea typeface="DejaVu Sans"/>
              </a:rPr>
              <a:t>25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! (approx.)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ustomShape 1"/>
          <p:cNvSpPr/>
          <p:nvPr/>
        </p:nvSpPr>
        <p:spPr>
          <a:xfrm>
            <a:off x="903600" y="308520"/>
            <a:ext cx="10755720" cy="15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“How do different arrival rates of the trains/passengers impact the transmission risks of passengers for the duration of their trip?”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32" name="CustomShape 2"/>
          <p:cNvSpPr/>
          <p:nvPr/>
        </p:nvSpPr>
        <p:spPr>
          <a:xfrm>
            <a:off x="903600" y="2227320"/>
            <a:ext cx="5386320" cy="447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1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COVID-19 ‘s impact and disruption on our daily lives here in NYC, specifically on our transportation system.</a:t>
            </a:r>
            <a:br/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285840" indent="-281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Study the effectiveness of our social distancing guidelines</a:t>
            </a:r>
            <a:br/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2400" b="0" strike="noStrike" spc="-1">
              <a:latin typeface="Arial"/>
            </a:endParaRPr>
          </a:p>
          <a:p>
            <a:pPr marL="285840" indent="-2815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Simulate our current train schedules to determine the transmission risks and outcome based on current COVID-19 data.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33" name="Picture 2"/>
          <p:cNvPicPr/>
          <p:nvPr/>
        </p:nvPicPr>
        <p:blipFill>
          <a:blip r:embed="rId2"/>
          <a:stretch/>
        </p:blipFill>
        <p:spPr>
          <a:xfrm>
            <a:off x="6364080" y="2754000"/>
            <a:ext cx="5307120" cy="298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CustomShape 1"/>
          <p:cNvSpPr/>
          <p:nvPr/>
        </p:nvSpPr>
        <p:spPr>
          <a:xfrm>
            <a:off x="1078920" y="1938600"/>
            <a:ext cx="7007760" cy="29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Model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35" name="CustomShape 2"/>
          <p:cNvSpPr/>
          <p:nvPr/>
        </p:nvSpPr>
        <p:spPr>
          <a:xfrm>
            <a:off x="8613720" y="1938600"/>
            <a:ext cx="2682720" cy="29844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Background of the models we’re using.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The Subway Line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37" name="CustomShape 2"/>
          <p:cNvSpPr/>
          <p:nvPr/>
        </p:nvSpPr>
        <p:spPr>
          <a:xfrm>
            <a:off x="111564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8" name="CustomShape 3"/>
          <p:cNvSpPr/>
          <p:nvPr/>
        </p:nvSpPr>
        <p:spPr>
          <a:xfrm>
            <a:off x="1371600" y="246888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Subway line dynamics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39" name="CustomShape 4"/>
          <p:cNvSpPr/>
          <p:nvPr/>
        </p:nvSpPr>
        <p:spPr>
          <a:xfrm>
            <a:off x="1645920" y="3383280"/>
            <a:ext cx="968796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Each station is a Poisson process of arrivals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The arrival rate for station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is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λ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Each station has a queue of passenger which have arrived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Each arriving passenger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has a destination 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j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Each station has different destination distributions for passenger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40" name="CustomShape 5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41" name="CustomShape 6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D8DE10DF-E640-47E8-8996-980126B98A80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942" name="Picture 729_1"/>
          <p:cNvPicPr/>
          <p:nvPr/>
        </p:nvPicPr>
        <p:blipFill>
          <a:blip r:embed="rId2"/>
          <a:stretch/>
        </p:blipFill>
        <p:spPr>
          <a:xfrm>
            <a:off x="5486400" y="167760"/>
            <a:ext cx="6213240" cy="183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Train Schedule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44" name="CustomShape 2"/>
          <p:cNvSpPr/>
          <p:nvPr/>
        </p:nvSpPr>
        <p:spPr>
          <a:xfrm>
            <a:off x="111564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5" name="CustomShape 3"/>
          <p:cNvSpPr/>
          <p:nvPr/>
        </p:nvSpPr>
        <p:spPr>
          <a:xfrm>
            <a:off x="1371600" y="201168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Train schedule semantics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46" name="CustomShape 4"/>
          <p:cNvSpPr/>
          <p:nvPr/>
        </p:nvSpPr>
        <p:spPr>
          <a:xfrm>
            <a:off x="1280160" y="2834640"/>
            <a:ext cx="64285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Each train starts at one end of the line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Each train ends at the opposite end of the line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Simulation is one-way direction of the subway line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Trains move deterministically through the stations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At each station, passengers disembark if at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At each station, passengers embark from the queue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Multiple trains run through the tracks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Trains have multiple cars, cars have a max capacity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47" name="CustomShape 5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48" name="CustomShape 6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294154E-4997-4D49-B3FD-03E0CC6214AE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15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949" name="Picture 737_1"/>
          <p:cNvPicPr/>
          <p:nvPr/>
        </p:nvPicPr>
        <p:blipFill>
          <a:blip r:embed="rId2"/>
          <a:stretch/>
        </p:blipFill>
        <p:spPr>
          <a:xfrm>
            <a:off x="7804800" y="2194560"/>
            <a:ext cx="4169160" cy="365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The Passengers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51" name="CustomShape 2"/>
          <p:cNvSpPr/>
          <p:nvPr/>
        </p:nvSpPr>
        <p:spPr>
          <a:xfrm>
            <a:off x="111564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2" name="CustomShape 3"/>
          <p:cNvSpPr/>
          <p:nvPr/>
        </p:nvSpPr>
        <p:spPr>
          <a:xfrm>
            <a:off x="1371600" y="201168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Passenger attributes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53" name="CustomShape 4"/>
          <p:cNvSpPr/>
          <p:nvPr/>
        </p:nvSpPr>
        <p:spPr>
          <a:xfrm>
            <a:off x="1188720" y="2834640"/>
            <a:ext cx="676260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 passenger arrives at a station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 passengers has a destination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j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Passengers have probability </a:t>
            </a:r>
            <a:r>
              <a:rPr lang="en-US" sz="1800" b="1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of starting with the virus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Passengers queue at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r>
              <a:rPr lang="en-US" sz="1800" b="0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until a train arrives at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Passengers disembark from the train first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Queued passengers embark onto the train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While in transit, we track passenger social distancing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Not social distancing risks transmission of the virus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54" name="CustomShape 5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55" name="CustomShape 6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3797C8AA-150A-4CF9-AC08-C11DA6A98003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16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Virus Transmission Risk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57" name="CustomShape 2"/>
          <p:cNvSpPr/>
          <p:nvPr/>
        </p:nvSpPr>
        <p:spPr>
          <a:xfrm>
            <a:off x="111564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8" name="CustomShape 3"/>
          <p:cNvSpPr/>
          <p:nvPr/>
        </p:nvSpPr>
        <p:spPr>
          <a:xfrm>
            <a:off x="1371600" y="201168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Modeling transmission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59" name="CustomShape 4"/>
          <p:cNvSpPr/>
          <p:nvPr/>
        </p:nvSpPr>
        <p:spPr>
          <a:xfrm>
            <a:off x="1188720" y="2834640"/>
            <a:ext cx="93229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While two passengers are not social distancing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If one passenger has the virus and the other does not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Each minute there is a probability </a:t>
            </a:r>
            <a:r>
              <a:rPr lang="en-US" sz="1800" b="1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that both passengers will have the virus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60" name="CustomShape 5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61" name="CustomShape 6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ECDC810D-2D96-4697-AE64-15B1411D9773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17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Model parameters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63" name="CustomShape 2"/>
          <p:cNvSpPr/>
          <p:nvPr/>
        </p:nvSpPr>
        <p:spPr>
          <a:xfrm>
            <a:off x="111564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4" name="CustomShape 3"/>
          <p:cNvSpPr/>
          <p:nvPr/>
        </p:nvSpPr>
        <p:spPr>
          <a:xfrm>
            <a:off x="1371600" y="201168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Modeling transmission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5" name="CustomShape 4"/>
          <p:cNvSpPr/>
          <p:nvPr/>
        </p:nvSpPr>
        <p:spPr>
          <a:xfrm>
            <a:off x="1188720" y="2834640"/>
            <a:ext cx="959868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34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Symbol"/>
              <a:buChar char="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An ordered collection of subway stations with infinite queues {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r>
              <a:rPr lang="en-US" sz="1800" b="0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∞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1</a:t>
            </a:r>
            <a:r>
              <a:rPr lang="en-US" sz="1800" b="0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∞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...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n</a:t>
            </a:r>
            <a:r>
              <a:rPr lang="en-US" sz="1800" b="0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∞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}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An associated collection of arrival rates {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λ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λ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...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.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λ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n 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}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An associated collection of departure station weights {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μ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μ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…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μ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n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}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 train schedule {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…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m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}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Virus transmission probability </a:t>
            </a:r>
            <a:r>
              <a:rPr lang="en-US" sz="1800" b="1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(per minute)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Passenger starting with the virus probability </a:t>
            </a:r>
            <a:r>
              <a:rPr lang="en-US" sz="1800" b="1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66" name="CustomShape 5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67" name="CustomShape 6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E95C579-BDCF-4F42-B151-6D7C144AFF47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18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Random Variable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69" name="CustomShape 2"/>
          <p:cNvSpPr/>
          <p:nvPr/>
        </p:nvSpPr>
        <p:spPr>
          <a:xfrm>
            <a:off x="111564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CustomShape 3"/>
          <p:cNvSpPr/>
          <p:nvPr/>
        </p:nvSpPr>
        <p:spPr>
          <a:xfrm>
            <a:off x="1371600" y="2011680"/>
            <a:ext cx="104238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Ratio of novel transmissions to initially healthy passengers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71" name="CustomShape 4"/>
          <p:cNvSpPr/>
          <p:nvPr/>
        </p:nvSpPr>
        <p:spPr>
          <a:xfrm>
            <a:off x="1188720" y="2834640"/>
            <a:ext cx="1033236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Track all transmissions of the virus within the subway trains (not stations)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Track total passengers who rode the subway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972" name="CustomShape 5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73" name="CustomShape 6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FF579BF7-49D1-4805-8774-060C6143045C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19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74" name="CustomShape 7"/>
          <p:cNvSpPr/>
          <p:nvPr/>
        </p:nvSpPr>
        <p:spPr>
          <a:xfrm>
            <a:off x="1280160" y="5120640"/>
            <a:ext cx="904896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5" name="CustomShape 8"/>
          <p:cNvSpPr/>
          <p:nvPr/>
        </p:nvSpPr>
        <p:spPr>
          <a:xfrm>
            <a:off x="2560320" y="4206240"/>
            <a:ext cx="7221240" cy="147564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Provides an estimate that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if a passenger rides the subway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 the virus will be transmitted to them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Team 1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848" name="Picture Placeholder 35"/>
          <p:cNvPicPr/>
          <p:nvPr/>
        </p:nvPicPr>
        <p:blipFill>
          <a:blip r:embed="rId2"/>
          <a:stretch/>
        </p:blipFill>
        <p:spPr>
          <a:xfrm>
            <a:off x="5422320" y="2807280"/>
            <a:ext cx="1535400" cy="1535400"/>
          </a:xfrm>
          <a:prstGeom prst="rect">
            <a:avLst/>
          </a:prstGeom>
          <a:ln>
            <a:noFill/>
          </a:ln>
        </p:spPr>
      </p:pic>
      <p:pic>
        <p:nvPicPr>
          <p:cNvPr id="849" name="Picture Placeholder 37"/>
          <p:cNvPicPr/>
          <p:nvPr/>
        </p:nvPicPr>
        <p:blipFill>
          <a:blip r:embed="rId3"/>
          <a:stretch/>
        </p:blipFill>
        <p:spPr>
          <a:xfrm>
            <a:off x="7845480" y="2807280"/>
            <a:ext cx="1457280" cy="1457280"/>
          </a:xfrm>
          <a:prstGeom prst="rect">
            <a:avLst/>
          </a:prstGeom>
          <a:ln>
            <a:noFill/>
          </a:ln>
        </p:spPr>
      </p:pic>
      <p:pic>
        <p:nvPicPr>
          <p:cNvPr id="850" name="Picture Placeholder 39"/>
          <p:cNvPicPr/>
          <p:nvPr/>
        </p:nvPicPr>
        <p:blipFill>
          <a:blip r:embed="rId4"/>
          <a:stretch/>
        </p:blipFill>
        <p:spPr>
          <a:xfrm>
            <a:off x="10268640" y="2807280"/>
            <a:ext cx="1457280" cy="1457280"/>
          </a:xfrm>
          <a:prstGeom prst="rect">
            <a:avLst/>
          </a:prstGeom>
          <a:ln>
            <a:noFill/>
          </a:ln>
        </p:spPr>
      </p:pic>
      <p:sp>
        <p:nvSpPr>
          <p:cNvPr id="851" name="CustomShape 2"/>
          <p:cNvSpPr/>
          <p:nvPr/>
        </p:nvSpPr>
        <p:spPr>
          <a:xfrm>
            <a:off x="594360" y="4489560"/>
            <a:ext cx="145620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6500" lnSpcReduction="10000"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Alex Washburn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52" name="CustomShape 3"/>
          <p:cNvSpPr/>
          <p:nvPr/>
        </p:nvSpPr>
        <p:spPr>
          <a:xfrm>
            <a:off x="3008520" y="4489560"/>
            <a:ext cx="145620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Andrew</a:t>
            </a:r>
            <a:br/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Lee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853" name="CustomShape 4"/>
          <p:cNvSpPr/>
          <p:nvPr/>
        </p:nvSpPr>
        <p:spPr>
          <a:xfrm>
            <a:off x="5431680" y="4489560"/>
            <a:ext cx="145620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Kamil</a:t>
            </a:r>
            <a:br/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Sachryn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54" name="CustomShape 5"/>
          <p:cNvSpPr/>
          <p:nvPr/>
        </p:nvSpPr>
        <p:spPr>
          <a:xfrm>
            <a:off x="7845480" y="4489560"/>
            <a:ext cx="145620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Chuanyao</a:t>
            </a:r>
            <a:br/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Lin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55" name="CustomShape 6"/>
          <p:cNvSpPr/>
          <p:nvPr/>
        </p:nvSpPr>
        <p:spPr>
          <a:xfrm>
            <a:off x="10268640" y="4489560"/>
            <a:ext cx="1456200" cy="64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Ye</a:t>
            </a:r>
            <a:br/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Paing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856" name="CustomShape 7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57" name="CustomShape 8"/>
          <p:cNvSpPr/>
          <p:nvPr/>
        </p:nvSpPr>
        <p:spPr>
          <a:xfrm>
            <a:off x="861048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09CCD60-9A57-4CF9-8DBB-48AA556FE725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2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858" name="Picture 701"/>
          <p:cNvPicPr/>
          <p:nvPr/>
        </p:nvPicPr>
        <p:blipFill>
          <a:blip r:embed="rId5"/>
          <a:stretch/>
        </p:blipFill>
        <p:spPr>
          <a:xfrm>
            <a:off x="623160" y="2797920"/>
            <a:ext cx="1475640" cy="1475640"/>
          </a:xfrm>
          <a:prstGeom prst="rect">
            <a:avLst/>
          </a:prstGeom>
          <a:ln>
            <a:noFill/>
          </a:ln>
        </p:spPr>
      </p:pic>
      <p:pic>
        <p:nvPicPr>
          <p:cNvPr id="859" name="圖片 14"/>
          <p:cNvPicPr/>
          <p:nvPr/>
        </p:nvPicPr>
        <p:blipFill>
          <a:blip r:embed="rId6"/>
          <a:stretch/>
        </p:blipFill>
        <p:spPr>
          <a:xfrm>
            <a:off x="7845480" y="2797920"/>
            <a:ext cx="1422000" cy="1457280"/>
          </a:xfrm>
          <a:prstGeom prst="rect">
            <a:avLst/>
          </a:prstGeom>
          <a:ln>
            <a:noFill/>
          </a:ln>
        </p:spPr>
      </p:pic>
      <p:pic>
        <p:nvPicPr>
          <p:cNvPr id="860" name="Picture 2" descr="A person standing on a beach posing for the camera&#10;&#10;Description automatically generated"/>
          <p:cNvPicPr/>
          <p:nvPr/>
        </p:nvPicPr>
        <p:blipFill>
          <a:blip r:embed="rId7"/>
          <a:stretch/>
        </p:blipFill>
        <p:spPr>
          <a:xfrm>
            <a:off x="2979720" y="2806200"/>
            <a:ext cx="1456200" cy="153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Controls and Interventions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77" name="CustomShape 2"/>
          <p:cNvSpPr/>
          <p:nvPr/>
        </p:nvSpPr>
        <p:spPr>
          <a:xfrm>
            <a:off x="1116000" y="2193120"/>
            <a:ext cx="4932000" cy="83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8" name="CustomShape 3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79" name="CustomShape 4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E94A1C2-83F0-434C-B9AE-716A8529CEB0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20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80" name="CustomShape 5"/>
          <p:cNvSpPr/>
          <p:nvPr/>
        </p:nvSpPr>
        <p:spPr>
          <a:xfrm>
            <a:off x="1116360" y="1920240"/>
            <a:ext cx="4932000" cy="83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Control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81" name="CustomShape 6"/>
          <p:cNvSpPr/>
          <p:nvPr/>
        </p:nvSpPr>
        <p:spPr>
          <a:xfrm>
            <a:off x="6346800" y="1920240"/>
            <a:ext cx="4932000" cy="83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Interventions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82" name="CustomShape 7"/>
          <p:cNvSpPr/>
          <p:nvPr/>
        </p:nvSpPr>
        <p:spPr>
          <a:xfrm>
            <a:off x="1116000" y="2926080"/>
            <a:ext cx="4731120" cy="21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Do not modify parameters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83" name="CustomShape 8"/>
          <p:cNvSpPr/>
          <p:nvPr/>
        </p:nvSpPr>
        <p:spPr>
          <a:xfrm>
            <a:off x="6346440" y="2926080"/>
            <a:ext cx="5355000" cy="21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Modify train schedule to be more frequent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{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…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m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} ⟶ {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r>
              <a:rPr lang="en-US" sz="1800" b="1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’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1</a:t>
            </a:r>
            <a:r>
              <a:rPr lang="en-US" sz="1800" b="1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’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…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m</a:t>
            </a:r>
            <a:r>
              <a:rPr lang="en-US" sz="1800" b="1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’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}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Set maximum station queue to </a:t>
            </a:r>
            <a:r>
              <a:rPr lang="en-US" sz="1800" b="1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q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1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{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r>
              <a:rPr lang="en-US" sz="1800" b="0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∞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1</a:t>
            </a:r>
            <a:r>
              <a:rPr lang="en-US" sz="1800" b="0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∞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...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n</a:t>
            </a:r>
            <a:r>
              <a:rPr lang="en-US" sz="1800" b="0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∞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} ⟶ {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r>
              <a:rPr lang="en-US" sz="1800" b="0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q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1</a:t>
            </a:r>
            <a:r>
              <a:rPr lang="en-US" sz="1800" b="0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q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...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n</a:t>
            </a:r>
            <a:r>
              <a:rPr lang="en-US" sz="1800" b="0" i="1" strike="noStrike" spc="-1" baseline="33000">
                <a:solidFill>
                  <a:srgbClr val="000000"/>
                </a:solidFill>
                <a:latin typeface="Avenir Next LT Pro"/>
                <a:ea typeface="DejaVu Sans"/>
              </a:rPr>
              <a:t>q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}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84" name="CustomShape 9"/>
          <p:cNvSpPr/>
          <p:nvPr/>
        </p:nvSpPr>
        <p:spPr>
          <a:xfrm>
            <a:off x="403884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85" name="CustomShape 10"/>
          <p:cNvSpPr/>
          <p:nvPr/>
        </p:nvSpPr>
        <p:spPr>
          <a:xfrm>
            <a:off x="854100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40752D62-766C-48EB-88FB-79CFE1DD6F1E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20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86" name="CustomShape 11"/>
          <p:cNvSpPr/>
          <p:nvPr/>
        </p:nvSpPr>
        <p:spPr>
          <a:xfrm>
            <a:off x="841320" y="5102280"/>
            <a:ext cx="10601280" cy="5796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How do interventions change the expectation of the random variable?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Hypothesis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88" name="CustomShape 2"/>
          <p:cNvSpPr/>
          <p:nvPr/>
        </p:nvSpPr>
        <p:spPr>
          <a:xfrm>
            <a:off x="111564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9" name="CustomShape 3"/>
          <p:cNvSpPr/>
          <p:nvPr/>
        </p:nvSpPr>
        <p:spPr>
          <a:xfrm>
            <a:off x="1371600" y="2011680"/>
            <a:ext cx="904896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0" name="CustomShape 4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91" name="CustomShape 5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45B5639-39DC-4405-BADC-313C76408EE1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21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992" name="CustomShape 6"/>
          <p:cNvSpPr/>
          <p:nvPr/>
        </p:nvSpPr>
        <p:spPr>
          <a:xfrm>
            <a:off x="1280160" y="5120640"/>
            <a:ext cx="904896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3" name="CustomShape 7"/>
          <p:cNvSpPr/>
          <p:nvPr/>
        </p:nvSpPr>
        <p:spPr>
          <a:xfrm>
            <a:off x="2560320" y="2560320"/>
            <a:ext cx="7221240" cy="330444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Increasing train arrival rates and/or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throttling passenger arrivals at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 subway stations will decrease the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expectation of a passenger having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the virus transmitted to them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en-US" sz="2400" b="1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during their subway ride.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ustomShape 1"/>
          <p:cNvSpPr/>
          <p:nvPr/>
        </p:nvSpPr>
        <p:spPr>
          <a:xfrm>
            <a:off x="1078920" y="1938600"/>
            <a:ext cx="7007760" cy="29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Method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995" name="CustomShape 2"/>
          <p:cNvSpPr/>
          <p:nvPr/>
        </p:nvSpPr>
        <p:spPr>
          <a:xfrm>
            <a:off x="8613720" y="1938600"/>
            <a:ext cx="2682720" cy="29844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Overview of the methods we are using to implement our model.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General Model Form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997" name="CustomShape 2"/>
          <p:cNvSpPr/>
          <p:nvPr/>
        </p:nvSpPr>
        <p:spPr>
          <a:xfrm>
            <a:off x="111564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Naive Implementation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98" name="CustomShape 3"/>
          <p:cNvSpPr/>
          <p:nvPr/>
        </p:nvSpPr>
        <p:spPr>
          <a:xfrm>
            <a:off x="634608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Retrospective Model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99" name="CustomShape 4"/>
          <p:cNvSpPr/>
          <p:nvPr/>
        </p:nvSpPr>
        <p:spPr>
          <a:xfrm>
            <a:off x="1115640" y="3203640"/>
            <a:ext cx="47311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Tick-based simulation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(minute by minute)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0" name="CustomShape 5"/>
          <p:cNvSpPr/>
          <p:nvPr/>
        </p:nvSpPr>
        <p:spPr>
          <a:xfrm>
            <a:off x="6346080" y="3203640"/>
            <a:ext cx="493200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Trains move deterministically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Run the simulation one train at a time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Calculate passenger arrivals between trains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1" name="CustomShape 6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02" name="CustomShape 7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1E0DC13-BBFF-48C6-8206-7C9022F668E3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23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Measuring social distance within the subway car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04" name="CustomShape 2"/>
          <p:cNvSpPr/>
          <p:nvPr/>
        </p:nvSpPr>
        <p:spPr>
          <a:xfrm>
            <a:off x="111564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Objective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05" name="CustomShape 3"/>
          <p:cNvSpPr/>
          <p:nvPr/>
        </p:nvSpPr>
        <p:spPr>
          <a:xfrm>
            <a:off x="6346080" y="237276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Solution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06" name="CustomShape 4"/>
          <p:cNvSpPr/>
          <p:nvPr/>
        </p:nvSpPr>
        <p:spPr>
          <a:xfrm>
            <a:off x="1115640" y="3203640"/>
            <a:ext cx="47311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Detect all passengers with 1.7 meters (~6 feet) of a virus carrying passenger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7" name="CustomShape 5"/>
          <p:cNvSpPr/>
          <p:nvPr/>
        </p:nvSpPr>
        <p:spPr>
          <a:xfrm>
            <a:off x="6346080" y="3203640"/>
            <a:ext cx="493200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Model the car as a hexagonal grid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Passengers each occupy one hex cell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Passengers with too few separating cells are not social distancing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08" name="CustomShape 6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09" name="CustomShape 7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EF88FF4-3FDD-4B80-9974-A1A07553FC1F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24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CustomShape 1"/>
          <p:cNvSpPr/>
          <p:nvPr/>
        </p:nvSpPr>
        <p:spPr>
          <a:xfrm>
            <a:off x="914400" y="91440"/>
            <a:ext cx="10235880" cy="13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The hexagonal subway car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11" name="CustomShape 2"/>
          <p:cNvSpPr/>
          <p:nvPr/>
        </p:nvSpPr>
        <p:spPr>
          <a:xfrm>
            <a:off x="822960" y="3341160"/>
            <a:ext cx="94129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Human cross-section is roughly 0.15 meter radius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L line subway car (R143) dimensions 18.35 x 2.98 meters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Set each hexagon to have a 0.2 meter radius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Implement the train car as a 46 x 8 hexagonal grid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12" name="Picture 688"/>
          <p:cNvPicPr/>
          <p:nvPr/>
        </p:nvPicPr>
        <p:blipFill>
          <a:blip r:embed="rId2"/>
          <a:stretch/>
        </p:blipFill>
        <p:spPr>
          <a:xfrm>
            <a:off x="7964280" y="3009240"/>
            <a:ext cx="1800000" cy="3111480"/>
          </a:xfrm>
          <a:prstGeom prst="rect">
            <a:avLst/>
          </a:prstGeom>
          <a:ln>
            <a:noFill/>
          </a:ln>
        </p:spPr>
      </p:pic>
      <p:pic>
        <p:nvPicPr>
          <p:cNvPr id="1013" name="Picture 689"/>
          <p:cNvPicPr/>
          <p:nvPr/>
        </p:nvPicPr>
        <p:blipFill>
          <a:blip r:embed="rId3"/>
          <a:stretch/>
        </p:blipFill>
        <p:spPr>
          <a:xfrm>
            <a:off x="1188720" y="1554480"/>
            <a:ext cx="9100080" cy="14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CustomShape 1"/>
          <p:cNvSpPr/>
          <p:nvPr/>
        </p:nvSpPr>
        <p:spPr>
          <a:xfrm>
            <a:off x="8522280" y="1920240"/>
            <a:ext cx="2902320" cy="29844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Just count the hexes between passengers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15" name="CustomShape 2"/>
          <p:cNvSpPr/>
          <p:nvPr/>
        </p:nvSpPr>
        <p:spPr>
          <a:xfrm>
            <a:off x="540000" y="274320"/>
            <a:ext cx="10884600" cy="109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Calculating social distance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016" name="Picture 692"/>
          <p:cNvPicPr/>
          <p:nvPr/>
        </p:nvPicPr>
        <p:blipFill>
          <a:blip r:embed="rId2"/>
          <a:stretch/>
        </p:blipFill>
        <p:spPr>
          <a:xfrm>
            <a:off x="2011680" y="1188720"/>
            <a:ext cx="4084200" cy="447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CustomShape 1"/>
          <p:cNvSpPr/>
          <p:nvPr/>
        </p:nvSpPr>
        <p:spPr>
          <a:xfrm>
            <a:off x="540000" y="91800"/>
            <a:ext cx="10884600" cy="191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Each minute of exposure</a:t>
            </a:r>
            <a:br/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is a risk of the virus spreading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18" name="CustomShape 2"/>
          <p:cNvSpPr/>
          <p:nvPr/>
        </p:nvSpPr>
        <p:spPr>
          <a:xfrm>
            <a:off x="841320" y="5102280"/>
            <a:ext cx="10601280" cy="5796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We model this risk of spread by sampling a geometric distribution.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9" name="CustomShape 3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20" name="CustomShape 4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C5EC6C19-8A72-4872-8AF8-24F2BDD2DB56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27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021" name="Picture 768_1"/>
          <p:cNvPicPr/>
          <p:nvPr/>
        </p:nvPicPr>
        <p:blipFill>
          <a:blip r:embed="rId2"/>
          <a:stretch/>
        </p:blipFill>
        <p:spPr>
          <a:xfrm>
            <a:off x="91440" y="1920240"/>
            <a:ext cx="3701160" cy="2332080"/>
          </a:xfrm>
          <a:prstGeom prst="rect">
            <a:avLst/>
          </a:prstGeom>
          <a:ln>
            <a:noFill/>
          </a:ln>
        </p:spPr>
      </p:pic>
      <p:sp>
        <p:nvSpPr>
          <p:cNvPr id="1022" name="CustomShape 5"/>
          <p:cNvSpPr/>
          <p:nvPr/>
        </p:nvSpPr>
        <p:spPr>
          <a:xfrm>
            <a:off x="3830760" y="2010960"/>
            <a:ext cx="38167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Each minute,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there is a probability </a:t>
            </a:r>
            <a:r>
              <a:rPr lang="en-US" sz="1800" b="1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</a:t>
            </a:r>
            <a:br/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that passenger P gets the virus from passenger V</a:t>
            </a:r>
            <a:r>
              <a:rPr lang="en-US" sz="18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We choose </a:t>
            </a:r>
            <a:r>
              <a:rPr lang="en-US" sz="1800" b="1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= 0.03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23" name="Picture 770_1"/>
          <p:cNvPicPr/>
          <p:nvPr/>
        </p:nvPicPr>
        <p:blipFill>
          <a:blip r:embed="rId3"/>
          <a:stretch/>
        </p:blipFill>
        <p:spPr>
          <a:xfrm>
            <a:off x="7589520" y="1599840"/>
            <a:ext cx="4323240" cy="324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CustomShape 1"/>
          <p:cNvSpPr/>
          <p:nvPr/>
        </p:nvSpPr>
        <p:spPr>
          <a:xfrm>
            <a:off x="540000" y="91800"/>
            <a:ext cx="10884600" cy="191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Virus spread can be transitive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025" name="CustomShape 2"/>
          <p:cNvSpPr/>
          <p:nvPr/>
        </p:nvSpPr>
        <p:spPr>
          <a:xfrm>
            <a:off x="841320" y="5102280"/>
            <a:ext cx="10601280" cy="5796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8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 Two novel transmissions occur at T</a:t>
            </a:r>
            <a:r>
              <a:rPr lang="en-US" sz="1800" b="0" strike="noStrike" spc="-1" baseline="-33000">
                <a:solidFill>
                  <a:srgbClr val="FFFFFF"/>
                </a:solidFill>
                <a:latin typeface="Avenir Next LT Pro"/>
                <a:ea typeface="DejaVu Sans"/>
              </a:rPr>
              <a:t>i</a:t>
            </a:r>
            <a:r>
              <a:rPr lang="en-US" sz="18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 and T</a:t>
            </a:r>
            <a:r>
              <a:rPr lang="en-US" sz="1800" b="0" strike="noStrike" spc="-1" baseline="-33000">
                <a:solidFill>
                  <a:srgbClr val="FFFFFF"/>
                </a:solidFill>
                <a:latin typeface="Avenir Next LT Pro"/>
                <a:ea typeface="DejaVu Sans"/>
              </a:rPr>
              <a:t>j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26" name="CustomShape 3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27" name="CustomShape 4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624885E7-F57B-44E7-9158-49D7DFF01993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28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028" name="CustomShape 5"/>
          <p:cNvSpPr/>
          <p:nvPr/>
        </p:nvSpPr>
        <p:spPr>
          <a:xfrm>
            <a:off x="3830760" y="2010960"/>
            <a:ext cx="38167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9" name="Picture 777"/>
          <p:cNvPicPr/>
          <p:nvPr/>
        </p:nvPicPr>
        <p:blipFill>
          <a:blip r:embed="rId2"/>
          <a:stretch/>
        </p:blipFill>
        <p:spPr>
          <a:xfrm>
            <a:off x="230400" y="1645920"/>
            <a:ext cx="3058200" cy="1718640"/>
          </a:xfrm>
          <a:prstGeom prst="rect">
            <a:avLst/>
          </a:prstGeom>
          <a:ln>
            <a:noFill/>
          </a:ln>
        </p:spPr>
      </p:pic>
      <p:pic>
        <p:nvPicPr>
          <p:cNvPr id="1030" name="Picture 778"/>
          <p:cNvPicPr/>
          <p:nvPr/>
        </p:nvPicPr>
        <p:blipFill>
          <a:blip r:embed="rId3"/>
          <a:stretch/>
        </p:blipFill>
        <p:spPr>
          <a:xfrm>
            <a:off x="4086000" y="1600560"/>
            <a:ext cx="3561480" cy="1778040"/>
          </a:xfrm>
          <a:prstGeom prst="rect">
            <a:avLst/>
          </a:prstGeom>
          <a:ln>
            <a:noFill/>
          </a:ln>
        </p:spPr>
      </p:pic>
      <p:pic>
        <p:nvPicPr>
          <p:cNvPr id="1031" name="Picture 779"/>
          <p:cNvPicPr/>
          <p:nvPr/>
        </p:nvPicPr>
        <p:blipFill>
          <a:blip r:embed="rId4"/>
          <a:stretch/>
        </p:blipFill>
        <p:spPr>
          <a:xfrm>
            <a:off x="8229600" y="1600200"/>
            <a:ext cx="3561480" cy="1778400"/>
          </a:xfrm>
          <a:prstGeom prst="rect">
            <a:avLst/>
          </a:prstGeom>
          <a:ln>
            <a:noFill/>
          </a:ln>
        </p:spPr>
      </p:pic>
      <p:sp>
        <p:nvSpPr>
          <p:cNvPr id="1032" name="CustomShape 6"/>
          <p:cNvSpPr/>
          <p:nvPr/>
        </p:nvSpPr>
        <p:spPr>
          <a:xfrm>
            <a:off x="458280" y="3200400"/>
            <a:ext cx="634320" cy="72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2400" b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33" name="CustomShape 7"/>
          <p:cNvSpPr/>
          <p:nvPr/>
        </p:nvSpPr>
        <p:spPr>
          <a:xfrm>
            <a:off x="9501480" y="3437640"/>
            <a:ext cx="634320" cy="54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2400" b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j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34" name="CustomShape 8"/>
          <p:cNvSpPr/>
          <p:nvPr/>
        </p:nvSpPr>
        <p:spPr>
          <a:xfrm>
            <a:off x="5486400" y="3383280"/>
            <a:ext cx="634320" cy="54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</a:t>
            </a:r>
            <a:r>
              <a:rPr lang="en-US" sz="2400" b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35" name="CustomShape 9"/>
          <p:cNvSpPr/>
          <p:nvPr/>
        </p:nvSpPr>
        <p:spPr>
          <a:xfrm>
            <a:off x="2011680" y="3749040"/>
            <a:ext cx="859068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As time advances with T</a:t>
            </a:r>
            <a:r>
              <a:rPr lang="en-US" sz="1600" b="0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0</a:t>
            </a:r>
            <a:r>
              <a:rPr lang="en-US" sz="1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&lt; T</a:t>
            </a:r>
            <a:r>
              <a:rPr lang="en-US" sz="1600" b="0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r>
              <a:rPr lang="en-US" sz="1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&lt; T</a:t>
            </a:r>
            <a:r>
              <a:rPr lang="en-US" sz="1600" b="0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j </a:t>
            </a:r>
            <a:r>
              <a:rPr lang="en-US" sz="1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the virus transmits throughout the car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914400" y="91440"/>
            <a:ext cx="10235880" cy="13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Train Embarking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9CD764-AB8B-CA48-A7BF-CE5DBE8BC741}"/>
              </a:ext>
            </a:extLst>
          </p:cNvPr>
          <p:cNvSpPr/>
          <p:nvPr/>
        </p:nvSpPr>
        <p:spPr>
          <a:xfrm>
            <a:off x="8293395" y="2275367"/>
            <a:ext cx="308344" cy="2530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2901FFDB-FA47-1643-A4B9-B86D01D92C8C}"/>
              </a:ext>
            </a:extLst>
          </p:cNvPr>
          <p:cNvSpPr/>
          <p:nvPr/>
        </p:nvSpPr>
        <p:spPr>
          <a:xfrm>
            <a:off x="822960" y="3341160"/>
            <a:ext cx="94129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venir Next LT Pro"/>
                <a:ea typeface="DejaVu Sans"/>
              </a:rPr>
              <a:t>The train car can hold 24 passengers safely</a:t>
            </a:r>
            <a:endParaRPr lang="en-US" sz="1800" b="0" strike="noStrike" spc="-1" dirty="0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venir Next LT Pro"/>
                <a:ea typeface="DejaVu Sans"/>
              </a:rPr>
              <a:t>The first 24 passengers board deterministically to these “safe” spots</a:t>
            </a:r>
            <a:endParaRPr lang="en-US" sz="1800" b="0" strike="noStrike" spc="-1" dirty="0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Avenir Next LT Pro"/>
                <a:ea typeface="DejaVu Sans"/>
              </a:rPr>
              <a:t>Passengers after the 24</a:t>
            </a:r>
            <a:r>
              <a:rPr lang="en-US" sz="1800" b="0" strike="noStrike" spc="-1" baseline="14000000" dirty="0">
                <a:solidFill>
                  <a:srgbClr val="000000"/>
                </a:solidFill>
                <a:latin typeface="Avenir Next LT Pro"/>
                <a:ea typeface="DejaVu Sans"/>
              </a:rPr>
              <a:t>th</a:t>
            </a:r>
            <a:r>
              <a:rPr lang="en-US" sz="1800" b="0" strike="noStrike" spc="-1" dirty="0">
                <a:solidFill>
                  <a:srgbClr val="000000"/>
                </a:solidFill>
                <a:latin typeface="Avenir Next LT Pro"/>
                <a:ea typeface="DejaVu Sans"/>
              </a:rPr>
              <a:t> select an empty cell uniformly at random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7" name="Picture 999">
            <a:extLst>
              <a:ext uri="{FF2B5EF4-FFF2-40B4-BE49-F238E27FC236}">
                <a16:creationId xmlns:a16="http://schemas.microsoft.com/office/drawing/2014/main" id="{92FA1CB4-360C-9C43-A6A3-1D9E1716104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593360" y="1554480"/>
            <a:ext cx="9103320" cy="140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CustomShape 1"/>
          <p:cNvSpPr/>
          <p:nvPr/>
        </p:nvSpPr>
        <p:spPr>
          <a:xfrm>
            <a:off x="5083920" y="1078920"/>
            <a:ext cx="6266520" cy="153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2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Agenda</a:t>
            </a:r>
            <a:endParaRPr lang="en-US" sz="5200" b="0" strike="noStrike" spc="-1">
              <a:latin typeface="Arial"/>
            </a:endParaRPr>
          </a:p>
        </p:txBody>
      </p:sp>
      <p:sp>
        <p:nvSpPr>
          <p:cNvPr id="862" name="CustomShape 2"/>
          <p:cNvSpPr/>
          <p:nvPr/>
        </p:nvSpPr>
        <p:spPr>
          <a:xfrm>
            <a:off x="5083920" y="3355920"/>
            <a:ext cx="6266520" cy="28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57200" indent="-4510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venir Next LT Pro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Motivation</a:t>
            </a:r>
            <a:endParaRPr lang="en-US" sz="2000" b="0" strike="noStrike" spc="-1">
              <a:latin typeface="Arial"/>
            </a:endParaRPr>
          </a:p>
          <a:p>
            <a:pPr marL="457200" indent="-4510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venir Next LT Pro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Model</a:t>
            </a:r>
            <a:endParaRPr lang="en-US" sz="2000" b="0" strike="noStrike" spc="-1">
              <a:latin typeface="Arial"/>
            </a:endParaRPr>
          </a:p>
          <a:p>
            <a:pPr marL="457200" indent="-4510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venir Next LT Pro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Methods</a:t>
            </a:r>
            <a:endParaRPr lang="en-US" sz="2000" b="0" strike="noStrike" spc="-1">
              <a:latin typeface="Arial"/>
            </a:endParaRPr>
          </a:p>
          <a:p>
            <a:pPr marL="457200" indent="-4510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venir Next LT Pro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Preliminary Results</a:t>
            </a:r>
            <a:endParaRPr lang="en-US" sz="2000" b="0" strike="noStrike" spc="-1">
              <a:latin typeface="Arial"/>
            </a:endParaRPr>
          </a:p>
          <a:p>
            <a:pPr marL="457200" indent="-4510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venir Next LT Pro"/>
              <a:buAutoNum type="arabicPeriod"/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Discussion &amp; Further Work</a:t>
            </a:r>
            <a:endParaRPr lang="en-US" sz="2000" b="0" strike="noStrike" spc="-1">
              <a:latin typeface="Arial"/>
            </a:endParaRPr>
          </a:p>
          <a:p>
            <a:pPr marL="228600" indent="-222480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863" name="CustomShape 3"/>
          <p:cNvSpPr/>
          <p:nvPr/>
        </p:nvSpPr>
        <p:spPr>
          <a:xfrm>
            <a:off x="905400" y="6356520"/>
            <a:ext cx="273708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11/28/2020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4" name="CustomShape 4"/>
          <p:cNvSpPr/>
          <p:nvPr/>
        </p:nvSpPr>
        <p:spPr>
          <a:xfrm>
            <a:off x="4041720" y="6356520"/>
            <a:ext cx="410868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65" name="CustomShape 5"/>
          <p:cNvSpPr/>
          <p:nvPr/>
        </p:nvSpPr>
        <p:spPr>
          <a:xfrm>
            <a:off x="8540640" y="6356520"/>
            <a:ext cx="273708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3772A25-C3AD-42F8-BFAE-119CC67CE8E6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3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866" name="Picture 865"/>
          <p:cNvPicPr/>
          <p:nvPr/>
        </p:nvPicPr>
        <p:blipFill>
          <a:blip r:embed="rId3"/>
          <a:stretch/>
        </p:blipFill>
        <p:spPr>
          <a:xfrm>
            <a:off x="457200" y="1188720"/>
            <a:ext cx="3754440" cy="441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914400" y="91440"/>
            <a:ext cx="10235880" cy="13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Train Embarking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9457CD-AA8E-4343-9825-FFAE560A49C0}"/>
              </a:ext>
            </a:extLst>
          </p:cNvPr>
          <p:cNvSpPr/>
          <p:nvPr/>
        </p:nvSpPr>
        <p:spPr>
          <a:xfrm>
            <a:off x="8240233" y="2360428"/>
            <a:ext cx="382772" cy="22966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8F121658-4522-8D47-A9E0-01E7C429DECB}"/>
              </a:ext>
            </a:extLst>
          </p:cNvPr>
          <p:cNvSpPr/>
          <p:nvPr/>
        </p:nvSpPr>
        <p:spPr>
          <a:xfrm>
            <a:off x="822960" y="3341160"/>
            <a:ext cx="94129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After the 25</a:t>
            </a:r>
            <a:r>
              <a:rPr lang="en-US" sz="1800" b="0" strike="noStrike" spc="-1" baseline="14000000">
                <a:solidFill>
                  <a:srgbClr val="000000"/>
                </a:solidFill>
                <a:latin typeface="Avenir Next LT Pro"/>
                <a:ea typeface="DejaVu Sans"/>
              </a:rPr>
              <a:t>th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passenger boards, there will be at least 3 passengers who cannot social distance</a:t>
            </a:r>
            <a:endParaRPr lang="en-US" sz="1800" b="0" strike="noStrike" spc="-1">
              <a:latin typeface="Arial"/>
            </a:endParaRPr>
          </a:p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If any of these passengers have the virus, there is a risk of transmission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7" name="Picture 1002">
            <a:extLst>
              <a:ext uri="{FF2B5EF4-FFF2-40B4-BE49-F238E27FC236}">
                <a16:creationId xmlns:a16="http://schemas.microsoft.com/office/drawing/2014/main" id="{56664007-1AF0-D24A-B79E-E12D96FAFDC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593000" y="1554480"/>
            <a:ext cx="9103680" cy="140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CustomShape 1"/>
          <p:cNvSpPr/>
          <p:nvPr/>
        </p:nvSpPr>
        <p:spPr>
          <a:xfrm>
            <a:off x="914400" y="91440"/>
            <a:ext cx="10235880" cy="13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Train Disembarking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EED063-9558-DB40-B797-A6C51D53834E}"/>
              </a:ext>
            </a:extLst>
          </p:cNvPr>
          <p:cNvSpPr/>
          <p:nvPr/>
        </p:nvSpPr>
        <p:spPr>
          <a:xfrm>
            <a:off x="8272130" y="2286000"/>
            <a:ext cx="340242" cy="2339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03">
            <a:extLst>
              <a:ext uri="{FF2B5EF4-FFF2-40B4-BE49-F238E27FC236}">
                <a16:creationId xmlns:a16="http://schemas.microsoft.com/office/drawing/2014/main" id="{038BF4E6-2394-7F48-B564-47D41820206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627560" y="1554480"/>
            <a:ext cx="9103680" cy="140760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C3C79DB8-5C5A-EE45-A94B-64B60F54B1E3}"/>
              </a:ext>
            </a:extLst>
          </p:cNvPr>
          <p:cNvSpPr/>
          <p:nvPr/>
        </p:nvSpPr>
        <p:spPr>
          <a:xfrm>
            <a:off x="822960" y="3341160"/>
            <a:ext cx="1042236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When the train reaches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, each passenger whose destination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j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equals </a:t>
            </a:r>
            <a:r>
              <a:rPr lang="en-US" sz="1800" b="0" i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</a:t>
            </a:r>
            <a:r>
              <a:rPr lang="en-US" sz="1800" b="0" i="1" strike="noStrike" spc="-1" baseline="-33000">
                <a:solidFill>
                  <a:srgbClr val="000000"/>
                </a:solidFill>
                <a:latin typeface="Avenir Next LT Pro"/>
                <a:ea typeface="DejaVu Sans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disembarks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CustomShape 1"/>
          <p:cNvSpPr/>
          <p:nvPr/>
        </p:nvSpPr>
        <p:spPr>
          <a:xfrm>
            <a:off x="914400" y="91440"/>
            <a:ext cx="10235880" cy="13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Train Disembarking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B79FAB-187B-0447-8F87-642DB1DB9BA1}"/>
              </a:ext>
            </a:extLst>
          </p:cNvPr>
          <p:cNvSpPr/>
          <p:nvPr/>
        </p:nvSpPr>
        <p:spPr>
          <a:xfrm>
            <a:off x="8218967" y="2339163"/>
            <a:ext cx="425303" cy="22328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06">
            <a:extLst>
              <a:ext uri="{FF2B5EF4-FFF2-40B4-BE49-F238E27FC236}">
                <a16:creationId xmlns:a16="http://schemas.microsoft.com/office/drawing/2014/main" id="{6AFEC038-91CF-2246-A33D-0B64D78B3D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627560" y="1554480"/>
            <a:ext cx="9103680" cy="140760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F8EEDE2F-7C61-4949-BD41-37A6589A83CB}"/>
              </a:ext>
            </a:extLst>
          </p:cNvPr>
          <p:cNvSpPr/>
          <p:nvPr/>
        </p:nvSpPr>
        <p:spPr>
          <a:xfrm>
            <a:off x="822960" y="3341160"/>
            <a:ext cx="1042236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284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If the car has less than 25 passengers, they rearrange themselves to a safe distance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ustomShape 1"/>
          <p:cNvSpPr/>
          <p:nvPr/>
        </p:nvSpPr>
        <p:spPr>
          <a:xfrm>
            <a:off x="1115640" y="548640"/>
            <a:ext cx="10162440" cy="117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Passenger arrival rate(</a:t>
            </a:r>
            <a:r>
              <a:rPr lang="el-GR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λ</a:t>
            </a:r>
            <a:r>
              <a:rPr lang="en-US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)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049" name="CustomShape 2"/>
          <p:cNvSpPr/>
          <p:nvPr/>
        </p:nvSpPr>
        <p:spPr>
          <a:xfrm>
            <a:off x="1115640" y="170640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Objective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50" name="CustomShape 3"/>
          <p:cNvSpPr/>
          <p:nvPr/>
        </p:nvSpPr>
        <p:spPr>
          <a:xfrm>
            <a:off x="6306840" y="167364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Solution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53" name="CustomShape 6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54" name="CustomShape 7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15BAE194-5DFC-4E34-861D-234CADF1411C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33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F275CF-F78E-4044-B03A-638AD02BB4E9}"/>
              </a:ext>
            </a:extLst>
          </p:cNvPr>
          <p:cNvSpPr/>
          <p:nvPr/>
        </p:nvSpPr>
        <p:spPr>
          <a:xfrm>
            <a:off x="8250865" y="2254102"/>
            <a:ext cx="382772" cy="23285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3624D62-841E-E447-8F22-9679DF0A4ED5}"/>
              </a:ext>
            </a:extLst>
          </p:cNvPr>
          <p:cNvSpPr/>
          <p:nvPr/>
        </p:nvSpPr>
        <p:spPr>
          <a:xfrm>
            <a:off x="1115640" y="2590920"/>
            <a:ext cx="47311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Estimating the passenger arrival rates of each station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1EDA4A72-DAB9-024A-AAAF-C186B5687CA3}"/>
              </a:ext>
            </a:extLst>
          </p:cNvPr>
          <p:cNvSpPr/>
          <p:nvPr/>
        </p:nvSpPr>
        <p:spPr>
          <a:xfrm>
            <a:off x="6346080" y="2527200"/>
            <a:ext cx="493200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22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Using the data“2019 Subway Ridership Tables”  from the MTA to get the average weekday subway ridership </a:t>
            </a:r>
            <a:endParaRPr lang="en-US" sz="1800" b="0" strike="noStrike" spc="-1">
              <a:latin typeface="Arial"/>
            </a:endParaRPr>
          </a:p>
          <a:p>
            <a:pPr marL="216000" indent="-2228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l-GR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λ</a:t>
            </a: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 = The Average Ridership / 1400(mins)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E97D541-94D4-6C42-A21A-C8F4E40504C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57040" y="3352680"/>
            <a:ext cx="5101200" cy="184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CustomShape 1"/>
          <p:cNvSpPr/>
          <p:nvPr/>
        </p:nvSpPr>
        <p:spPr>
          <a:xfrm>
            <a:off x="1078920" y="1938600"/>
            <a:ext cx="7007760" cy="29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Preliminary Results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057" name="CustomShape 2"/>
          <p:cNvSpPr/>
          <p:nvPr/>
        </p:nvSpPr>
        <p:spPr>
          <a:xfrm>
            <a:off x="8613720" y="1938600"/>
            <a:ext cx="2682720" cy="29844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Plots of our preliminary results.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CustomShape 1"/>
          <p:cNvSpPr/>
          <p:nvPr/>
        </p:nvSpPr>
        <p:spPr>
          <a:xfrm>
            <a:off x="83808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9/4/20XX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59" name="CustomShape 2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Presentation Title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60" name="CustomShape 3"/>
          <p:cNvSpPr/>
          <p:nvPr/>
        </p:nvSpPr>
        <p:spPr>
          <a:xfrm>
            <a:off x="861048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015C4E3C-7CC2-46E5-87F0-3D2CB05AAEDD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35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061" name="CustomShape 4"/>
          <p:cNvSpPr/>
          <p:nvPr/>
        </p:nvSpPr>
        <p:spPr>
          <a:xfrm>
            <a:off x="9144000" y="1169640"/>
            <a:ext cx="2902680" cy="50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Passenger exposure rate preliminary results for 10 iterations of our simulation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062" name="Picture 3"/>
          <p:cNvPicPr/>
          <p:nvPr/>
        </p:nvPicPr>
        <p:blipFill>
          <a:blip r:embed="rId3"/>
          <a:stretch/>
        </p:blipFill>
        <p:spPr>
          <a:xfrm>
            <a:off x="0" y="0"/>
            <a:ext cx="9138600" cy="685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CustomShape 1"/>
          <p:cNvSpPr/>
          <p:nvPr/>
        </p:nvSpPr>
        <p:spPr>
          <a:xfrm>
            <a:off x="83808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9/4/20XX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64" name="CustomShape 2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Presentation Title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65" name="CustomShape 3"/>
          <p:cNvSpPr/>
          <p:nvPr/>
        </p:nvSpPr>
        <p:spPr>
          <a:xfrm>
            <a:off x="861048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94FE726A-FAEE-46FC-AA0A-5687D6D7286D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36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066" name="Picture 2"/>
          <p:cNvPicPr/>
          <p:nvPr/>
        </p:nvPicPr>
        <p:blipFill>
          <a:blip r:embed="rId3"/>
          <a:stretch/>
        </p:blipFill>
        <p:spPr>
          <a:xfrm>
            <a:off x="0" y="0"/>
            <a:ext cx="11039040" cy="685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1078920" y="1938600"/>
            <a:ext cx="7007760" cy="29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Discussion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068" name="CustomShape 2"/>
          <p:cNvSpPr/>
          <p:nvPr/>
        </p:nvSpPr>
        <p:spPr>
          <a:xfrm>
            <a:off x="8613720" y="1938600"/>
            <a:ext cx="2682720" cy="29844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Discussion for further work and enhancements.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CustomShape 1"/>
          <p:cNvSpPr/>
          <p:nvPr/>
        </p:nvSpPr>
        <p:spPr>
          <a:xfrm>
            <a:off x="703800" y="502920"/>
            <a:ext cx="10778400" cy="12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Updating Passenger arrival rate(</a:t>
            </a:r>
            <a:r>
              <a:rPr lang="el-GR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λ</a:t>
            </a:r>
            <a:r>
              <a:rPr lang="en-US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)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1070" name="CustomShape 2"/>
          <p:cNvSpPr/>
          <p:nvPr/>
        </p:nvSpPr>
        <p:spPr>
          <a:xfrm>
            <a:off x="1017360" y="167220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Initial arrival rates(</a:t>
            </a:r>
            <a:r>
              <a:rPr lang="el-GR" sz="2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λ</a:t>
            </a:r>
            <a:r>
              <a:rPr lang="en-US" sz="2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71" name="CustomShape 3"/>
          <p:cNvSpPr/>
          <p:nvPr/>
        </p:nvSpPr>
        <p:spPr>
          <a:xfrm>
            <a:off x="6499080" y="1672200"/>
            <a:ext cx="4932000" cy="81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Improvement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72" name="CustomShape 4"/>
          <p:cNvSpPr/>
          <p:nvPr/>
        </p:nvSpPr>
        <p:spPr>
          <a:xfrm>
            <a:off x="1023480" y="2493000"/>
            <a:ext cx="473112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Based on the data of the average ridership of one day, we generate the passengers with fixed rate in our model.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However, in the real world, more passenger will arrive during the peak hour.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3" name="CustomShape 5"/>
          <p:cNvSpPr/>
          <p:nvPr/>
        </p:nvSpPr>
        <p:spPr>
          <a:xfrm>
            <a:off x="6550200" y="2493000"/>
            <a:ext cx="4932000" cy="296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We found another  data of each turnstile in each station with different time from the MTA. So, we could generate passengers more precisely with the different time interval.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4" name="CustomShape 6"/>
          <p:cNvSpPr/>
          <p:nvPr/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75" name="CustomShape 7"/>
          <p:cNvSpPr/>
          <p:nvPr/>
        </p:nvSpPr>
        <p:spPr>
          <a:xfrm>
            <a:off x="8540640" y="6356520"/>
            <a:ext cx="27374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B3D4E21B-E9D0-46DD-A922-92F5DE30A92A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38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1076" name="Picture 2"/>
          <p:cNvPicPr/>
          <p:nvPr/>
        </p:nvPicPr>
        <p:blipFill>
          <a:blip r:embed="rId2"/>
          <a:stretch/>
        </p:blipFill>
        <p:spPr>
          <a:xfrm>
            <a:off x="2719440" y="4061520"/>
            <a:ext cx="6461640" cy="190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1115640" y="548640"/>
            <a:ext cx="10167480" cy="117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Future Work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8" name="CustomShape 2"/>
          <p:cNvSpPr/>
          <p:nvPr/>
        </p:nvSpPr>
        <p:spPr>
          <a:xfrm>
            <a:off x="576000" y="2372760"/>
            <a:ext cx="7280280" cy="82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Variance Reduction Techniques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79" name="CustomShape 3"/>
          <p:cNvSpPr/>
          <p:nvPr/>
        </p:nvSpPr>
        <p:spPr>
          <a:xfrm>
            <a:off x="7856640" y="2372760"/>
            <a:ext cx="3291120" cy="82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Performance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80" name="CustomShape 4"/>
          <p:cNvSpPr/>
          <p:nvPr/>
        </p:nvSpPr>
        <p:spPr>
          <a:xfrm>
            <a:off x="576000" y="3203640"/>
            <a:ext cx="7058520" cy="296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Control Variate</a:t>
            </a:r>
            <a:endParaRPr lang="en-US" sz="1800" b="0" strike="noStrike" spc="-1">
              <a:latin typeface="Arial"/>
            </a:endParaRPr>
          </a:p>
          <a:p>
            <a:pPr marL="685800" lvl="1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Choosing the ratio of number of overly packed trains to number of total train cars [in one replication] as our correlated RV.</a:t>
            </a:r>
            <a:endParaRPr lang="en-US" sz="1800" b="0" strike="noStrike" spc="-1">
              <a:latin typeface="Arial"/>
            </a:endParaRPr>
          </a:p>
          <a:p>
            <a:pPr marL="2286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Antithetic Variables. </a:t>
            </a:r>
            <a:endParaRPr lang="en-US" sz="1800" b="0" strike="noStrike" spc="-1">
              <a:latin typeface="Arial"/>
            </a:endParaRPr>
          </a:p>
          <a:p>
            <a:pPr marL="685800" lvl="1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Generating our complement simulation result by alternating the spawning of infected passengers with a      U(0,1) and 1 – U(0,1)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81" name="CustomShape 5"/>
          <p:cNvSpPr/>
          <p:nvPr/>
        </p:nvSpPr>
        <p:spPr>
          <a:xfrm>
            <a:off x="7856640" y="3203640"/>
            <a:ext cx="3955680" cy="30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Implement CPU performance tracking.</a:t>
            </a:r>
            <a:endParaRPr lang="en-US" sz="1800" b="0" strike="noStrike" spc="-1">
              <a:latin typeface="Arial"/>
            </a:endParaRPr>
          </a:p>
          <a:p>
            <a:pPr marL="228600" indent="-22788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Increase simulation run time performance by removing debugging logs, minimizing the number of I/O operations to allow simulation to run faster.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82" name="CustomShape 6"/>
          <p:cNvSpPr/>
          <p:nvPr/>
        </p:nvSpPr>
        <p:spPr>
          <a:xfrm>
            <a:off x="854064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E0266AC-0CB0-487B-B889-220303EC4515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39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1083" name="CustomShape 7"/>
          <p:cNvSpPr/>
          <p:nvPr/>
        </p:nvSpPr>
        <p:spPr>
          <a:xfrm>
            <a:off x="4041720" y="6356520"/>
            <a:ext cx="410868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CustomShape 1"/>
          <p:cNvSpPr/>
          <p:nvPr/>
        </p:nvSpPr>
        <p:spPr>
          <a:xfrm>
            <a:off x="1078920" y="1938600"/>
            <a:ext cx="7007760" cy="298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Motivation</a:t>
            </a:r>
            <a:endParaRPr lang="en-US" sz="5400" b="0" strike="noStrike" spc="-1">
              <a:latin typeface="Arial"/>
            </a:endParaRPr>
          </a:p>
        </p:txBody>
      </p:sp>
      <p:sp>
        <p:nvSpPr>
          <p:cNvPr id="868" name="CustomShape 2"/>
          <p:cNvSpPr/>
          <p:nvPr/>
        </p:nvSpPr>
        <p:spPr>
          <a:xfrm>
            <a:off x="8613720" y="1938600"/>
            <a:ext cx="2682720" cy="298440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Avenir Next LT Pro"/>
                <a:ea typeface="DejaVu Sans"/>
              </a:rPr>
              <a:t>Motivation for our project, context and research questions.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577440" y="709560"/>
            <a:ext cx="10968120" cy="530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7200" b="0" strike="noStrike" spc="-1">
                <a:solidFill>
                  <a:srgbClr val="000000"/>
                </a:solidFill>
                <a:latin typeface="Arial"/>
                <a:ea typeface="DejaVu Sans"/>
              </a:rPr>
              <a:t>Thank You</a:t>
            </a:r>
            <a:endParaRPr lang="en-US" sz="7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CustomShape 1"/>
          <p:cNvSpPr/>
          <p:nvPr/>
        </p:nvSpPr>
        <p:spPr>
          <a:xfrm>
            <a:off x="557640" y="640080"/>
            <a:ext cx="10887480" cy="411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Is the MTA Subway system safe to ride in this time of COVID-19?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870" name="CustomShape 2"/>
          <p:cNvSpPr/>
          <p:nvPr/>
        </p:nvSpPr>
        <p:spPr>
          <a:xfrm>
            <a:off x="841320" y="5102280"/>
            <a:ext cx="10604160" cy="582480"/>
          </a:xfrm>
          <a:prstGeom prst="rect">
            <a:avLst/>
          </a:prstGeom>
          <a:solidFill>
            <a:srgbClr val="F5A7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strike="noStrike" spc="-1">
                <a:solidFill>
                  <a:srgbClr val="000000"/>
                </a:solidFill>
                <a:latin typeface="Avenir Next LT Pro"/>
                <a:ea typeface="DejaVu Sans"/>
              </a:rPr>
              <a:t>What are the relevant facts?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71" name="CustomShape 3"/>
          <p:cNvSpPr/>
          <p:nvPr/>
        </p:nvSpPr>
        <p:spPr>
          <a:xfrm>
            <a:off x="8540640" y="6356520"/>
            <a:ext cx="2740320" cy="36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CDE6390-F9BC-4D47-9E8E-E912A9D2A45E}" type="slidenum"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5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872" name="CustomShape 4"/>
          <p:cNvSpPr/>
          <p:nvPr/>
        </p:nvSpPr>
        <p:spPr>
          <a:xfrm>
            <a:off x="4041720" y="6356520"/>
            <a:ext cx="4108680" cy="35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latin typeface="Avenir Next LT Pro"/>
                <a:ea typeface="DejaVu Sans"/>
              </a:rPr>
              <a:t>CSCI 740 Modeling and Simulation – Fall 2020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CustomShape 1"/>
          <p:cNvSpPr/>
          <p:nvPr/>
        </p:nvSpPr>
        <p:spPr>
          <a:xfrm>
            <a:off x="1060200" y="594720"/>
            <a:ext cx="4422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Arial"/>
                <a:ea typeface="DejaVu Sans"/>
              </a:rPr>
              <a:t>Epidemiology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4" name="CustomShape 2"/>
          <p:cNvSpPr/>
          <p:nvPr/>
        </p:nvSpPr>
        <p:spPr>
          <a:xfrm>
            <a:off x="6368400" y="2337120"/>
            <a:ext cx="4617000" cy="92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9C6A6A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9C6A6A"/>
                </a:solidFill>
                <a:latin typeface="Arial"/>
                <a:ea typeface="DejaVu Sans"/>
              </a:rPr>
              <a:t>The Disease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: COVID-19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875" name="Picture 6"/>
          <p:cNvPicPr/>
          <p:nvPr/>
        </p:nvPicPr>
        <p:blipFill>
          <a:blip r:embed="rId2"/>
          <a:stretch/>
        </p:blipFill>
        <p:spPr>
          <a:xfrm>
            <a:off x="917280" y="3283200"/>
            <a:ext cx="4212720" cy="3330720"/>
          </a:xfrm>
          <a:prstGeom prst="rect">
            <a:avLst/>
          </a:prstGeom>
          <a:ln>
            <a:noFill/>
          </a:ln>
        </p:spPr>
      </p:pic>
      <p:pic>
        <p:nvPicPr>
          <p:cNvPr id="876" name="Picture 7"/>
          <p:cNvPicPr/>
          <p:nvPr/>
        </p:nvPicPr>
        <p:blipFill>
          <a:blip r:embed="rId3"/>
          <a:srcRect l="32568"/>
          <a:stretch/>
        </p:blipFill>
        <p:spPr>
          <a:xfrm>
            <a:off x="6448320" y="3429000"/>
            <a:ext cx="4690800" cy="3001320"/>
          </a:xfrm>
          <a:prstGeom prst="rect">
            <a:avLst/>
          </a:prstGeom>
          <a:ln>
            <a:noFill/>
          </a:ln>
        </p:spPr>
      </p:pic>
      <p:sp>
        <p:nvSpPr>
          <p:cNvPr id="877" name="CustomShape 3"/>
          <p:cNvSpPr/>
          <p:nvPr/>
        </p:nvSpPr>
        <p:spPr>
          <a:xfrm>
            <a:off x="874800" y="2337120"/>
            <a:ext cx="4617000" cy="92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E64823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E64823"/>
                </a:solidFill>
                <a:latin typeface="Arial"/>
                <a:ea typeface="DejaVu Sans"/>
              </a:rPr>
              <a:t>The Virus:</a:t>
            </a:r>
            <a:r>
              <a:rPr lang="en-US" sz="2800" b="0" strike="noStrike" spc="-1">
                <a:solidFill>
                  <a:srgbClr val="9C6A6A"/>
                </a:solidFill>
                <a:latin typeface="Arial"/>
                <a:ea typeface="DejaVu Sans"/>
              </a:rPr>
              <a:t> </a:t>
            </a: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SARS COVID-II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756720" y="710280"/>
            <a:ext cx="9933120" cy="75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Let’s Gain Some Insight from Research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879" name="Picture 3"/>
          <p:cNvPicPr/>
          <p:nvPr/>
        </p:nvPicPr>
        <p:blipFill>
          <a:blip r:embed="rId2"/>
          <a:stretch/>
        </p:blipFill>
        <p:spPr>
          <a:xfrm>
            <a:off x="182520" y="2171160"/>
            <a:ext cx="2361240" cy="1321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0" name="Picture 7"/>
          <p:cNvPicPr/>
          <p:nvPr/>
        </p:nvPicPr>
        <p:blipFill>
          <a:blip r:embed="rId3"/>
          <a:stretch/>
        </p:blipFill>
        <p:spPr>
          <a:xfrm>
            <a:off x="2643480" y="2171160"/>
            <a:ext cx="2787840" cy="1073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1" name="Picture 9"/>
          <p:cNvPicPr/>
          <p:nvPr/>
        </p:nvPicPr>
        <p:blipFill>
          <a:blip r:embed="rId4"/>
          <a:stretch/>
        </p:blipFill>
        <p:spPr>
          <a:xfrm>
            <a:off x="5531040" y="2206440"/>
            <a:ext cx="2747880" cy="1372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2" name="Picture 11"/>
          <p:cNvPicPr/>
          <p:nvPr/>
        </p:nvPicPr>
        <p:blipFill>
          <a:blip r:embed="rId5"/>
          <a:stretch/>
        </p:blipFill>
        <p:spPr>
          <a:xfrm>
            <a:off x="8371080" y="2205360"/>
            <a:ext cx="2732760" cy="13215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3" name="Picture 13"/>
          <p:cNvPicPr/>
          <p:nvPr/>
        </p:nvPicPr>
        <p:blipFill>
          <a:blip r:embed="rId6"/>
          <a:stretch/>
        </p:blipFill>
        <p:spPr>
          <a:xfrm>
            <a:off x="407160" y="2661480"/>
            <a:ext cx="2361240" cy="176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4" name="Picture 15"/>
          <p:cNvPicPr/>
          <p:nvPr/>
        </p:nvPicPr>
        <p:blipFill>
          <a:blip r:embed="rId7"/>
          <a:stretch/>
        </p:blipFill>
        <p:spPr>
          <a:xfrm>
            <a:off x="2855520" y="2666160"/>
            <a:ext cx="2732760" cy="1629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5" name="Picture 17"/>
          <p:cNvPicPr/>
          <p:nvPr/>
        </p:nvPicPr>
        <p:blipFill>
          <a:blip r:embed="rId8"/>
          <a:stretch/>
        </p:blipFill>
        <p:spPr>
          <a:xfrm>
            <a:off x="5555520" y="2666880"/>
            <a:ext cx="3697920" cy="165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6" name="Picture 19"/>
          <p:cNvPicPr/>
          <p:nvPr/>
        </p:nvPicPr>
        <p:blipFill>
          <a:blip r:embed="rId9"/>
          <a:stretch/>
        </p:blipFill>
        <p:spPr>
          <a:xfrm>
            <a:off x="8821440" y="2667600"/>
            <a:ext cx="2645640" cy="170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7" name="Picture 21"/>
          <p:cNvPicPr/>
          <p:nvPr/>
        </p:nvPicPr>
        <p:blipFill>
          <a:blip r:embed="rId10"/>
          <a:stretch/>
        </p:blipFill>
        <p:spPr>
          <a:xfrm>
            <a:off x="698760" y="3331440"/>
            <a:ext cx="2683080" cy="1543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8" name="Picture 23"/>
          <p:cNvPicPr/>
          <p:nvPr/>
        </p:nvPicPr>
        <p:blipFill>
          <a:blip r:embed="rId11"/>
          <a:stretch/>
        </p:blipFill>
        <p:spPr>
          <a:xfrm>
            <a:off x="3208320" y="3313440"/>
            <a:ext cx="2683080" cy="1896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9" name="Picture 25"/>
          <p:cNvPicPr/>
          <p:nvPr/>
        </p:nvPicPr>
        <p:blipFill>
          <a:blip r:embed="rId12"/>
          <a:stretch/>
        </p:blipFill>
        <p:spPr>
          <a:xfrm>
            <a:off x="6113160" y="3272400"/>
            <a:ext cx="2835360" cy="1410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0" name="Picture 27"/>
          <p:cNvPicPr/>
          <p:nvPr/>
        </p:nvPicPr>
        <p:blipFill>
          <a:blip r:embed="rId13"/>
          <a:stretch/>
        </p:blipFill>
        <p:spPr>
          <a:xfrm>
            <a:off x="9097560" y="3260880"/>
            <a:ext cx="2645640" cy="1914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1" name="Picture 29"/>
          <p:cNvPicPr/>
          <p:nvPr/>
        </p:nvPicPr>
        <p:blipFill>
          <a:blip r:embed="rId14"/>
          <a:stretch/>
        </p:blipFill>
        <p:spPr>
          <a:xfrm>
            <a:off x="395280" y="4087080"/>
            <a:ext cx="2365200" cy="1598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2" name="Picture 31"/>
          <p:cNvPicPr/>
          <p:nvPr/>
        </p:nvPicPr>
        <p:blipFill>
          <a:blip r:embed="rId15"/>
          <a:stretch/>
        </p:blipFill>
        <p:spPr>
          <a:xfrm>
            <a:off x="2998440" y="4075200"/>
            <a:ext cx="2622600" cy="1553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3" name="Picture 33"/>
          <p:cNvPicPr/>
          <p:nvPr/>
        </p:nvPicPr>
        <p:blipFill>
          <a:blip r:embed="rId16"/>
          <a:stretch/>
        </p:blipFill>
        <p:spPr>
          <a:xfrm>
            <a:off x="5807160" y="4075200"/>
            <a:ext cx="2824200" cy="1805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4" name="Picture 35"/>
          <p:cNvPicPr/>
          <p:nvPr/>
        </p:nvPicPr>
        <p:blipFill>
          <a:blip r:embed="rId17"/>
          <a:stretch/>
        </p:blipFill>
        <p:spPr>
          <a:xfrm>
            <a:off x="8735040" y="4083480"/>
            <a:ext cx="2824200" cy="1631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5" name="Picture 37"/>
          <p:cNvPicPr/>
          <p:nvPr/>
        </p:nvPicPr>
        <p:blipFill>
          <a:blip r:embed="rId18"/>
          <a:stretch/>
        </p:blipFill>
        <p:spPr>
          <a:xfrm>
            <a:off x="500040" y="4910760"/>
            <a:ext cx="3187440" cy="1564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6" name="Picture 39"/>
          <p:cNvPicPr/>
          <p:nvPr/>
        </p:nvPicPr>
        <p:blipFill>
          <a:blip r:embed="rId19"/>
          <a:srcRect t="22606"/>
          <a:stretch/>
        </p:blipFill>
        <p:spPr>
          <a:xfrm>
            <a:off x="3773880" y="4877280"/>
            <a:ext cx="2595240" cy="1553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7" name="Picture 41"/>
          <p:cNvPicPr/>
          <p:nvPr/>
        </p:nvPicPr>
        <p:blipFill>
          <a:blip r:embed="rId20"/>
          <a:stretch/>
        </p:blipFill>
        <p:spPr>
          <a:xfrm>
            <a:off x="6455520" y="4845240"/>
            <a:ext cx="2741760" cy="1617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98" name="Picture 43"/>
          <p:cNvPicPr/>
          <p:nvPr/>
        </p:nvPicPr>
        <p:blipFill>
          <a:blip r:embed="rId21"/>
          <a:srcRect b="18270"/>
          <a:stretch/>
        </p:blipFill>
        <p:spPr>
          <a:xfrm>
            <a:off x="9312480" y="4877280"/>
            <a:ext cx="2712960" cy="1537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0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6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1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4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7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0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5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38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1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4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9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2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5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8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63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66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69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2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909000" y="724680"/>
            <a:ext cx="917892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  <a:ea typeface="DejaVu Sans"/>
              </a:rPr>
              <a:t>Why is SARS COVID-II So Contagious?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900" name="Picture 2" descr="Old Piece Paper Images, Stock Photos &amp; Vectors | Shutterstock"/>
          <p:cNvPicPr/>
          <p:nvPr/>
        </p:nvPicPr>
        <p:blipFill>
          <a:blip r:embed="rId3"/>
          <a:srcRect l="15250" t="10957" r="16430" b="16098"/>
          <a:stretch/>
        </p:blipFill>
        <p:spPr>
          <a:xfrm>
            <a:off x="293040" y="1881720"/>
            <a:ext cx="6487200" cy="4973760"/>
          </a:xfrm>
          <a:prstGeom prst="rect">
            <a:avLst/>
          </a:prstGeom>
          <a:ln>
            <a:noFill/>
          </a:ln>
        </p:spPr>
      </p:pic>
      <p:sp>
        <p:nvSpPr>
          <p:cNvPr id="901" name="CustomShape 2"/>
          <p:cNvSpPr/>
          <p:nvPr/>
        </p:nvSpPr>
        <p:spPr>
          <a:xfrm>
            <a:off x="1058760" y="2779560"/>
            <a:ext cx="4955760" cy="30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Presymptomatic Transmission (not common)</a:t>
            </a:r>
            <a:endParaRPr lang="en-US" sz="15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Asymptomatic Transmission (not common)</a:t>
            </a:r>
            <a:endParaRPr lang="en-US" sz="1500" b="0" strike="noStrike" spc="-1">
              <a:latin typeface="Arial"/>
            </a:endParaRPr>
          </a:p>
          <a:p>
            <a:pPr marL="800280" lvl="1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Viable Transmission in Smaller Saliva Droplets</a:t>
            </a:r>
            <a:endParaRPr lang="en-US" sz="1500" b="0" strike="noStrike" spc="-1">
              <a:latin typeface="Arial"/>
            </a:endParaRPr>
          </a:p>
          <a:p>
            <a:pPr marL="800280" lvl="1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Really High Viral Load – Enough for Infectious Dose</a:t>
            </a:r>
            <a:endParaRPr lang="en-US" sz="15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DejaVu Sans"/>
              </a:rPr>
              <a:t>Virus infection </a:t>
            </a:r>
            <a:r>
              <a:rPr lang="en-US" sz="1500" b="0" strike="noStrike" spc="-1">
                <a:solidFill>
                  <a:srgbClr val="000000"/>
                </a:solidFill>
                <a:latin typeface="Roboto"/>
                <a:ea typeface="DejaVu Sans"/>
              </a:rPr>
              <a:t>≠ Symptoms. Immune Response = Symptoms</a:t>
            </a:r>
            <a:endParaRPr lang="en-US" sz="15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Roboto"/>
                <a:ea typeface="DejaVu Sans"/>
              </a:rPr>
              <a:t>Peak Viral Load occurs Before or Onset of Symptoms (not common)</a:t>
            </a:r>
            <a:endParaRPr lang="en-US" sz="15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Roboto"/>
                <a:ea typeface="DejaVu Sans"/>
              </a:rPr>
              <a:t>10X Adhesion of Spikes to Cell Membrane vs Old SARS virus</a:t>
            </a:r>
            <a:endParaRPr lang="en-US" sz="1500" b="0" strike="noStrike" spc="-1">
              <a:latin typeface="Arial"/>
            </a:endParaRPr>
          </a:p>
          <a:p>
            <a:pPr marL="800280" lvl="1" indent="-3405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US" sz="1500" b="0" strike="noStrike" spc="-1">
                <a:solidFill>
                  <a:srgbClr val="000000"/>
                </a:solidFill>
                <a:latin typeface="Roboto"/>
                <a:ea typeface="DejaVu Sans"/>
              </a:rPr>
              <a:t>More Effective Virus – Lower Infectious Dose</a:t>
            </a:r>
            <a:endParaRPr lang="en-US" sz="1500" b="0" strike="noStrike" spc="-1"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B23214"/>
              </a:buClr>
              <a:buFont typeface="Arial"/>
              <a:buAutoNum type="arabicPeriod"/>
            </a:pPr>
            <a:r>
              <a:rPr lang="en-US" sz="1500" b="1" strike="noStrike" spc="-1">
                <a:solidFill>
                  <a:srgbClr val="B23214"/>
                </a:solidFill>
                <a:latin typeface="Roboto"/>
                <a:ea typeface="DejaVu Sans"/>
              </a:rPr>
              <a:t>Can Live on Plastic/Steel Surfaces up to 72 hours</a:t>
            </a:r>
            <a:endParaRPr lang="en-US" sz="1500" b="0" strike="noStrike" spc="-1">
              <a:latin typeface="Arial"/>
            </a:endParaRPr>
          </a:p>
        </p:txBody>
      </p:sp>
      <p:pic>
        <p:nvPicPr>
          <p:cNvPr id="902" name="Picture 7" descr="A picture containing diagram&#10;&#10;Description automatically generated"/>
          <p:cNvPicPr/>
          <p:nvPr/>
        </p:nvPicPr>
        <p:blipFill>
          <a:blip r:embed="rId4"/>
          <a:stretch/>
        </p:blipFill>
        <p:spPr>
          <a:xfrm>
            <a:off x="8337240" y="2331000"/>
            <a:ext cx="3717000" cy="1850040"/>
          </a:xfrm>
          <a:prstGeom prst="rect">
            <a:avLst/>
          </a:prstGeom>
          <a:ln>
            <a:noFill/>
          </a:ln>
        </p:spPr>
      </p:pic>
      <p:pic>
        <p:nvPicPr>
          <p:cNvPr id="903" name="Picture 6" descr="Squiggly Arrow 9 includes Stitched – Daily Embroidery"/>
          <p:cNvPicPr/>
          <p:nvPr/>
        </p:nvPicPr>
        <p:blipFill>
          <a:blip r:embed="rId5"/>
          <a:stretch/>
        </p:blipFill>
        <p:spPr>
          <a:xfrm rot="17184000">
            <a:off x="6461640" y="2768760"/>
            <a:ext cx="1897200" cy="1319760"/>
          </a:xfrm>
          <a:prstGeom prst="rect">
            <a:avLst/>
          </a:prstGeom>
          <a:ln>
            <a:noFill/>
          </a:ln>
        </p:spPr>
      </p:pic>
      <p:pic>
        <p:nvPicPr>
          <p:cNvPr id="904" name="Picture 6"/>
          <p:cNvPicPr/>
          <p:nvPr/>
        </p:nvPicPr>
        <p:blipFill>
          <a:blip r:embed="rId6"/>
          <a:stretch/>
        </p:blipFill>
        <p:spPr>
          <a:xfrm rot="10800000">
            <a:off x="9818280" y="4186440"/>
            <a:ext cx="759600" cy="680040"/>
          </a:xfrm>
          <a:prstGeom prst="rect">
            <a:avLst/>
          </a:prstGeom>
          <a:ln>
            <a:noFill/>
          </a:ln>
        </p:spPr>
      </p:pic>
      <p:sp>
        <p:nvSpPr>
          <p:cNvPr id="905" name="CustomShape 3"/>
          <p:cNvSpPr/>
          <p:nvPr/>
        </p:nvSpPr>
        <p:spPr>
          <a:xfrm>
            <a:off x="9199440" y="4872240"/>
            <a:ext cx="25401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Infected    Non-infected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06" name="CustomShape 4"/>
          <p:cNvSpPr/>
          <p:nvPr/>
        </p:nvSpPr>
        <p:spPr>
          <a:xfrm>
            <a:off x="8534520" y="4799160"/>
            <a:ext cx="2196720" cy="465120"/>
          </a:xfrm>
          <a:prstGeom prst="mathMultiply">
            <a:avLst>
              <a:gd name="adj1" fmla="val 2352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5"/>
          <p:cNvSpPr/>
          <p:nvPr/>
        </p:nvSpPr>
        <p:spPr>
          <a:xfrm>
            <a:off x="8718120" y="5303880"/>
            <a:ext cx="3717000" cy="39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B23214"/>
                </a:solidFill>
                <a:latin typeface="Arial"/>
                <a:ea typeface="DejaVu Sans"/>
              </a:rPr>
              <a:t>Contagious</a:t>
            </a:r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lang="en-US" sz="2000" b="0" strike="noStrike" spc="-1">
                <a:solidFill>
                  <a:srgbClr val="09963B"/>
                </a:solidFill>
                <a:latin typeface="Arial"/>
                <a:ea typeface="DejaVu Sans"/>
              </a:rPr>
              <a:t>Non-Contagious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08" name="CustomShape 6"/>
          <p:cNvSpPr/>
          <p:nvPr/>
        </p:nvSpPr>
        <p:spPr>
          <a:xfrm>
            <a:off x="9906120" y="4821120"/>
            <a:ext cx="2106720" cy="465120"/>
          </a:xfrm>
          <a:prstGeom prst="mathMultiply">
            <a:avLst>
              <a:gd name="adj1" fmla="val 2352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0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35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40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986400" y="550440"/>
            <a:ext cx="10006560" cy="110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U.S. CDC Recommendations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910" name="Picture 7"/>
          <p:cNvPicPr/>
          <p:nvPr/>
        </p:nvPicPr>
        <p:blipFill>
          <a:blip r:embed="rId2"/>
          <a:stretch/>
        </p:blipFill>
        <p:spPr>
          <a:xfrm>
            <a:off x="1666080" y="2137320"/>
            <a:ext cx="8647560" cy="1521720"/>
          </a:xfrm>
          <a:prstGeom prst="rect">
            <a:avLst/>
          </a:prstGeom>
          <a:ln w="88920" cap="sq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11" name="CustomShape 2"/>
          <p:cNvSpPr/>
          <p:nvPr/>
        </p:nvSpPr>
        <p:spPr>
          <a:xfrm>
            <a:off x="1223640" y="3778200"/>
            <a:ext cx="38275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3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Is this true? Is this good enough?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12" name="Picture 10"/>
          <p:cNvPicPr/>
          <p:nvPr/>
        </p:nvPicPr>
        <p:blipFill>
          <a:blip r:embed="rId3"/>
          <a:stretch/>
        </p:blipFill>
        <p:spPr>
          <a:xfrm>
            <a:off x="6699600" y="4038840"/>
            <a:ext cx="3613680" cy="2146320"/>
          </a:xfrm>
          <a:prstGeom prst="rect">
            <a:avLst/>
          </a:prstGeom>
          <a:ln>
            <a:noFill/>
          </a:ln>
        </p:spPr>
      </p:pic>
      <p:pic>
        <p:nvPicPr>
          <p:cNvPr id="913" name="Picture 17"/>
          <p:cNvPicPr/>
          <p:nvPr/>
        </p:nvPicPr>
        <p:blipFill>
          <a:blip r:embed="rId4"/>
          <a:stretch/>
        </p:blipFill>
        <p:spPr>
          <a:xfrm>
            <a:off x="1297080" y="4204440"/>
            <a:ext cx="4587120" cy="2100600"/>
          </a:xfrm>
          <a:prstGeom prst="rect">
            <a:avLst/>
          </a:prstGeom>
          <a:ln>
            <a:noFill/>
          </a:ln>
        </p:spPr>
      </p:pic>
      <p:sp>
        <p:nvSpPr>
          <p:cNvPr id="914" name="CustomShape 3"/>
          <p:cNvSpPr/>
          <p:nvPr/>
        </p:nvSpPr>
        <p:spPr>
          <a:xfrm>
            <a:off x="2338920" y="6421320"/>
            <a:ext cx="637632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https://www.thelancet.com/journals/lancet/article/PIIS0140-6736(20)31142-9/fulltext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915" name="Picture 3"/>
          <p:cNvPicPr/>
          <p:nvPr/>
        </p:nvPicPr>
        <p:blipFill>
          <a:blip r:embed="rId5"/>
          <a:stretch/>
        </p:blipFill>
        <p:spPr>
          <a:xfrm>
            <a:off x="2713680" y="2807280"/>
            <a:ext cx="7480080" cy="844200"/>
          </a:xfrm>
          <a:prstGeom prst="rect">
            <a:avLst/>
          </a:prstGeom>
          <a:ln>
            <a:noFill/>
          </a:ln>
        </p:spPr>
      </p:pic>
      <p:pic>
        <p:nvPicPr>
          <p:cNvPr id="916" name="Picture 5"/>
          <p:cNvPicPr/>
          <p:nvPr/>
        </p:nvPicPr>
        <p:blipFill>
          <a:blip r:embed="rId6"/>
          <a:stretch/>
        </p:blipFill>
        <p:spPr>
          <a:xfrm>
            <a:off x="2713680" y="2517840"/>
            <a:ext cx="7480080" cy="279720"/>
          </a:xfrm>
          <a:prstGeom prst="rect">
            <a:avLst/>
          </a:prstGeom>
          <a:ln>
            <a:noFill/>
          </a:ln>
        </p:spPr>
      </p:pic>
      <p:sp>
        <p:nvSpPr>
          <p:cNvPr id="917" name="CustomShape 4"/>
          <p:cNvSpPr/>
          <p:nvPr/>
        </p:nvSpPr>
        <p:spPr>
          <a:xfrm>
            <a:off x="6894720" y="2874600"/>
            <a:ext cx="408960" cy="156600"/>
          </a:xfrm>
          <a:prstGeom prst="rect">
            <a:avLst/>
          </a:prstGeom>
          <a:noFill/>
          <a:ln w="9360">
            <a:solidFill>
              <a:schemeClr val="accent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9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AccentBoxVTI</Template>
  <TotalTime>405</TotalTime>
  <Words>1805</Words>
  <Application>Microsoft Macintosh PowerPoint</Application>
  <PresentationFormat>Widescreen</PresentationFormat>
  <Paragraphs>261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40</vt:i4>
      </vt:variant>
    </vt:vector>
  </HeadingPairs>
  <TitlesOfParts>
    <vt:vector size="69" baseType="lpstr">
      <vt:lpstr>Arial</vt:lpstr>
      <vt:lpstr>Avenir Next LT Pro</vt:lpstr>
      <vt:lpstr>DejaVu Sans</vt:lpstr>
      <vt:lpstr>Roboto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Ye Paing</dc:creator>
  <dc:description/>
  <cp:lastModifiedBy>Ye Paing</cp:lastModifiedBy>
  <cp:revision>70</cp:revision>
  <dcterms:created xsi:type="dcterms:W3CDTF">2020-11-28T19:45:44Z</dcterms:created>
  <dcterms:modified xsi:type="dcterms:W3CDTF">2020-12-04T20:47:35Z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ContentTypeId">
    <vt:lpwstr>0x01010079F111ED35F8CC479449609E8A0923A6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5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39</vt:i4>
  </property>
</Properties>
</file>